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  <p:sldMasterId id="2147483948" r:id="rId2"/>
    <p:sldMasterId id="2147483966" r:id="rId3"/>
    <p:sldMasterId id="214748398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3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4EAC60"/>
    <a:srgbClr val="39D624"/>
    <a:srgbClr val="0E48EC"/>
    <a:srgbClr val="FFFFCC"/>
    <a:srgbClr val="39C1B1"/>
    <a:srgbClr val="FF66CC"/>
    <a:srgbClr val="CCFF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Динамика</a:t>
            </a:r>
            <a:r>
              <a:rPr lang="ru-RU" baseline="0" dirty="0" smtClean="0"/>
              <a:t> доходов</a:t>
            </a:r>
            <a:endParaRPr lang="ru-RU" dirty="0"/>
          </a:p>
        </c:rich>
      </c:tx>
      <c:layout>
        <c:manualLayout>
          <c:xMode val="edge"/>
          <c:yMode val="edge"/>
          <c:x val="0.29576718702926902"/>
          <c:y val="2.3882322934384384E-4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dLbl>
              <c:idx val="0"/>
              <c:layout>
                <c:manualLayout>
                  <c:x val="1.6958585798159179E-3"/>
                  <c:y val="-2.1874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26272721834326E-2"/>
                  <c:y val="-3.43750000000000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958585798159179E-2"/>
                  <c:y val="-3.43750000000000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0350302957791014E-2"/>
                  <c:y val="-4.68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566868638527343E-2"/>
                  <c:y val="-1.87500000000000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6958585798159179E-2"/>
                  <c:y val="-2.8125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Лист1!$A$2:$A$7</c:f>
              <c:strCache>
                <c:ptCount val="6"/>
                <c:pt idx="0">
                  <c:v>факт 2014 год</c:v>
                </c:pt>
                <c:pt idx="1">
                  <c:v>факт 2015 год</c:v>
                </c:pt>
                <c:pt idx="2">
                  <c:v>факт 2016 год</c:v>
                </c:pt>
                <c:pt idx="3">
                  <c:v>план на 2017 год</c:v>
                </c:pt>
                <c:pt idx="4">
                  <c:v>план на 2018 год</c:v>
                </c:pt>
                <c:pt idx="5">
                  <c:v>план на 2019 год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39282.199999999997</c:v>
                </c:pt>
                <c:pt idx="1">
                  <c:v>35331.800000000003</c:v>
                </c:pt>
                <c:pt idx="2">
                  <c:v>47857.3</c:v>
                </c:pt>
                <c:pt idx="3">
                  <c:v>30268.400000000001</c:v>
                </c:pt>
                <c:pt idx="4">
                  <c:v>26808.799999999999</c:v>
                </c:pt>
                <c:pt idx="5">
                  <c:v>27525.200000000001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факт 2014 год</c:v>
                </c:pt>
                <c:pt idx="1">
                  <c:v>факт 2015 год</c:v>
                </c:pt>
                <c:pt idx="2">
                  <c:v>факт 2016 год</c:v>
                </c:pt>
                <c:pt idx="3">
                  <c:v>план на 2017 год</c:v>
                </c:pt>
                <c:pt idx="4">
                  <c:v>план на 2018 год</c:v>
                </c:pt>
                <c:pt idx="5">
                  <c:v>план на 2019 год</c:v>
                </c:pt>
              </c:strCache>
            </c:strRef>
          </c:cat>
          <c:val>
            <c:numRef>
              <c:f>Лист1!$C$2:$C$7</c:f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факт 2014 год</c:v>
                </c:pt>
                <c:pt idx="1">
                  <c:v>факт 2015 год</c:v>
                </c:pt>
                <c:pt idx="2">
                  <c:v>факт 2016 год</c:v>
                </c:pt>
                <c:pt idx="3">
                  <c:v>план на 2017 год</c:v>
                </c:pt>
                <c:pt idx="4">
                  <c:v>план на 2018 год</c:v>
                </c:pt>
                <c:pt idx="5">
                  <c:v>план на 2019 год</c:v>
                </c:pt>
              </c:strCache>
            </c:strRef>
          </c:cat>
          <c:val>
            <c:numRef>
              <c:f>Лист1!$D$2:$D$7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064832"/>
        <c:axId val="9121152"/>
        <c:axId val="0"/>
      </c:bar3DChart>
      <c:catAx>
        <c:axId val="90648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9121152"/>
        <c:crosses val="autoZero"/>
        <c:auto val="1"/>
        <c:lblAlgn val="ctr"/>
        <c:lblOffset val="100"/>
        <c:noMultiLvlLbl val="0"/>
      </c:catAx>
      <c:valAx>
        <c:axId val="91211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90648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ru-RU" sz="1800" dirty="0" smtClean="0"/>
              <a:t>Динамика</a:t>
            </a:r>
            <a:r>
              <a:rPr lang="ru-RU" sz="1800" baseline="0" dirty="0" smtClean="0"/>
              <a:t> </a:t>
            </a:r>
            <a:r>
              <a:rPr lang="ru-RU" sz="1800" baseline="0" dirty="0" smtClean="0"/>
              <a:t>налоговых и неналоговых доходов</a:t>
            </a:r>
            <a:endParaRPr lang="ru-RU" sz="1800" dirty="0"/>
          </a:p>
        </c:rich>
      </c:tx>
      <c:layout>
        <c:manualLayout>
          <c:xMode val="edge"/>
          <c:yMode val="edge"/>
          <c:x val="0.12575654757079044"/>
          <c:y val="2.3882322934384441E-4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1.6958585798159179E-3"/>
                  <c:y val="-2.1874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26272721834326E-2"/>
                  <c:y val="-3.43750000000000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8547488717469831E-2"/>
                  <c:y val="-1.36257327617192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0350302957791014E-2"/>
                  <c:y val="-4.68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566868638527343E-2"/>
                  <c:y val="-1.87500000000000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6958585798159179E-2"/>
                  <c:y val="-2.8125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Лист1!$A$2:$A$7</c:f>
              <c:strCache>
                <c:ptCount val="6"/>
                <c:pt idx="0">
                  <c:v>факт 2014 год</c:v>
                </c:pt>
                <c:pt idx="1">
                  <c:v>факт 2015 год</c:v>
                </c:pt>
                <c:pt idx="2">
                  <c:v>факт 2016 год</c:v>
                </c:pt>
                <c:pt idx="3">
                  <c:v>план на 2017 год</c:v>
                </c:pt>
                <c:pt idx="4">
                  <c:v>план на 2018 год</c:v>
                </c:pt>
                <c:pt idx="5">
                  <c:v>план на 2019 год</c:v>
                </c:pt>
              </c:strCache>
            </c:strRef>
          </c:cat>
          <c:val>
            <c:numRef>
              <c:f>Лист1!$B$2:$B$7</c:f>
              <c:numCache>
                <c:formatCode>0.0</c:formatCode>
                <c:ptCount val="6"/>
                <c:pt idx="0" formatCode="General">
                  <c:v>38958.9</c:v>
                </c:pt>
                <c:pt idx="1">
                  <c:v>34037</c:v>
                </c:pt>
                <c:pt idx="2" formatCode="General">
                  <c:v>43502.400000000001</c:v>
                </c:pt>
                <c:pt idx="3" formatCode="General">
                  <c:v>27935.3</c:v>
                </c:pt>
                <c:pt idx="4" formatCode="General">
                  <c:v>24367.8</c:v>
                </c:pt>
                <c:pt idx="5" formatCode="General">
                  <c:v>24971.1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факт 2014 год</c:v>
                </c:pt>
                <c:pt idx="1">
                  <c:v>факт 2015 год</c:v>
                </c:pt>
                <c:pt idx="2">
                  <c:v>факт 2016 год</c:v>
                </c:pt>
                <c:pt idx="3">
                  <c:v>план на 2017 год</c:v>
                </c:pt>
                <c:pt idx="4">
                  <c:v>план на 2018 год</c:v>
                </c:pt>
                <c:pt idx="5">
                  <c:v>план на 2019 год</c:v>
                </c:pt>
              </c:strCache>
            </c:strRef>
          </c:cat>
          <c:val>
            <c:numRef>
              <c:f>Лист1!$C$2:$C$7</c:f>
            </c:numRef>
          </c:val>
          <c:shape val="box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факт 2014 год</c:v>
                </c:pt>
                <c:pt idx="1">
                  <c:v>факт 2015 год</c:v>
                </c:pt>
                <c:pt idx="2">
                  <c:v>факт 2016 год</c:v>
                </c:pt>
                <c:pt idx="3">
                  <c:v>план на 2017 год</c:v>
                </c:pt>
                <c:pt idx="4">
                  <c:v>план на 2018 год</c:v>
                </c:pt>
                <c:pt idx="5">
                  <c:v>план на 2019 год</c:v>
                </c:pt>
              </c:strCache>
            </c:strRef>
          </c:cat>
          <c:val>
            <c:numRef>
              <c:f>Лист1!$D$2:$D$7</c:f>
            </c:numRef>
          </c:val>
          <c:shape val="box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7540480"/>
        <c:axId val="88047616"/>
        <c:axId val="0"/>
      </c:bar3DChart>
      <c:catAx>
        <c:axId val="875404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88047616"/>
        <c:crosses val="autoZero"/>
        <c:auto val="1"/>
        <c:lblAlgn val="ctr"/>
        <c:lblOffset val="100"/>
        <c:noMultiLvlLbl val="0"/>
      </c:catAx>
      <c:valAx>
        <c:axId val="880476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875404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808210703861187"/>
          <c:y val="1.3521294228472822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2604533839674376E-2"/>
          <c:y val="0.16777746145490008"/>
          <c:w val="0.54937910939188572"/>
          <c:h val="0.6699837488948737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собственных доходов бюджета поселения в 2017 году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00B05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C00000"/>
              </a:solidFill>
            </c:spPr>
          </c:dPt>
          <c:dPt>
            <c:idx val="3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-3.3962829887588246E-2"/>
                  <c:y val="-2.7748889763336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9579263920170486E-3"/>
                  <c:y val="-3.30626519282430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Налоги на прибыль, доходы</c:v>
                </c:pt>
                <c:pt idx="1">
                  <c:v>Налоги на совокупный доход</c:v>
                </c:pt>
                <c:pt idx="2">
                  <c:v>Налоги на имущество</c:v>
                </c:pt>
                <c:pt idx="3">
                  <c:v>Доходы от использования имущества, находящегося в государственной и муниипальной собственности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0.16200000000000001</c:v>
                </c:pt>
                <c:pt idx="1">
                  <c:v>1.7000000000000001E-2</c:v>
                </c:pt>
                <c:pt idx="2">
                  <c:v>0.81</c:v>
                </c:pt>
                <c:pt idx="3">
                  <c:v>0.01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42192281665673"/>
          <c:y val="0.22210938753718723"/>
          <c:w val="0.32912972741777025"/>
          <c:h val="0.55474449598192799"/>
        </c:manualLayout>
      </c:layout>
      <c:overlay val="0"/>
      <c:txPr>
        <a:bodyPr/>
        <a:lstStyle/>
        <a:p>
          <a:pPr>
            <a:defRPr sz="1200" spc="-1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1.2415130182293458E-2"/>
                  <c:y val="-5.45661300440252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863238909506776E-2"/>
                  <c:y val="-3.0314516691125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7070804000653562E-2"/>
                  <c:y val="-2.72830650220126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3278369091800234E-2"/>
                  <c:y val="-3.94088716984626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0174586546226871E-2"/>
                  <c:y val="-3.33459683602376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8622695273440189E-2"/>
                  <c:y val="-4.5471775036687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факт 2014 года</c:v>
                </c:pt>
                <c:pt idx="1">
                  <c:v>факт 2015 года</c:v>
                </c:pt>
                <c:pt idx="2">
                  <c:v>факт 2016 года</c:v>
                </c:pt>
                <c:pt idx="3">
                  <c:v>план на 2017 год</c:v>
                </c:pt>
                <c:pt idx="4">
                  <c:v>план на 2018 год</c:v>
                </c:pt>
                <c:pt idx="5">
                  <c:v>план на 2019 год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41810.5</c:v>
                </c:pt>
                <c:pt idx="1">
                  <c:v>37267.199999999997</c:v>
                </c:pt>
                <c:pt idx="2">
                  <c:v>48926.3</c:v>
                </c:pt>
                <c:pt idx="3" formatCode="0.0">
                  <c:v>31034</c:v>
                </c:pt>
                <c:pt idx="4">
                  <c:v>27850.3</c:v>
                </c:pt>
                <c:pt idx="5">
                  <c:v>28160.799999999999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факт 2014 года</c:v>
                </c:pt>
                <c:pt idx="1">
                  <c:v>факт 2015 года</c:v>
                </c:pt>
                <c:pt idx="2">
                  <c:v>факт 2016 года</c:v>
                </c:pt>
                <c:pt idx="3">
                  <c:v>план на 2017 год</c:v>
                </c:pt>
                <c:pt idx="4">
                  <c:v>план на 2018 год</c:v>
                </c:pt>
                <c:pt idx="5">
                  <c:v>план на 2019 год</c:v>
                </c:pt>
              </c:strCache>
            </c:strRef>
          </c:cat>
          <c:val>
            <c:numRef>
              <c:f>Лист1!$C$2:$C$7</c:f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факт 2014 года</c:v>
                </c:pt>
                <c:pt idx="1">
                  <c:v>факт 2015 года</c:v>
                </c:pt>
                <c:pt idx="2">
                  <c:v>факт 2016 года</c:v>
                </c:pt>
                <c:pt idx="3">
                  <c:v>план на 2017 год</c:v>
                </c:pt>
                <c:pt idx="4">
                  <c:v>план на 2018 год</c:v>
                </c:pt>
                <c:pt idx="5">
                  <c:v>план на 2019 год</c:v>
                </c:pt>
              </c:strCache>
            </c:strRef>
          </c:cat>
          <c:val>
            <c:numRef>
              <c:f>Лист1!$D$2:$D$7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013312"/>
        <c:axId val="10642176"/>
        <c:axId val="0"/>
      </c:bar3DChart>
      <c:catAx>
        <c:axId val="100133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0642176"/>
        <c:crosses val="autoZero"/>
        <c:auto val="1"/>
        <c:lblAlgn val="ctr"/>
        <c:lblOffset val="100"/>
        <c:noMultiLvlLbl val="0"/>
      </c:catAx>
      <c:valAx>
        <c:axId val="106421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00133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5623991117804203E-2"/>
          <c:y val="0.13868806323163976"/>
          <c:w val="0.53697057589348007"/>
          <c:h val="0.7142588545253135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002060"/>
              </a:solidFill>
            </c:spPr>
          </c:dPt>
          <c:dPt>
            <c:idx val="1"/>
            <c:bubble3D val="0"/>
            <c:spPr>
              <a:solidFill>
                <a:srgbClr val="FFFF00"/>
              </a:solidFill>
            </c:spPr>
          </c:dPt>
          <c:dPt>
            <c:idx val="2"/>
            <c:bubble3D val="0"/>
            <c:spPr>
              <a:solidFill>
                <a:srgbClr val="FF66CC"/>
              </a:solidFill>
            </c:spPr>
          </c:dPt>
          <c:dPt>
            <c:idx val="3"/>
            <c:bubble3D val="0"/>
            <c:spPr>
              <a:solidFill>
                <a:srgbClr val="39C1B1"/>
              </a:solidFill>
            </c:spPr>
          </c:dPt>
          <c:dPt>
            <c:idx val="4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1.9004866096206028E-2"/>
                  <c:y val="-4.58843747193197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9.4029959081387785E-3"/>
                  <c:y val="7.4632256519265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1453386679296863E-2"/>
                  <c:y val="1.014819915571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974928765737951E-2"/>
                  <c:y val="-0.114692134966018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6.3304829852819558E-2"/>
                  <c:y val="-2.69069788329690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Общегосударственные вопросы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Культура, кинематография</c:v>
                </c:pt>
                <c:pt idx="4">
                  <c:v>Социальная политика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0.3</c:v>
                </c:pt>
                <c:pt idx="1">
                  <c:v>7.0000000000000007E-2</c:v>
                </c:pt>
                <c:pt idx="2">
                  <c:v>0.214</c:v>
                </c:pt>
                <c:pt idx="3">
                  <c:v>0.40300000000000002</c:v>
                </c:pt>
                <c:pt idx="4">
                  <c:v>1E-3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269964350486986"/>
          <c:y val="0.13742750217059369"/>
          <c:w val="0.33798900772059892"/>
          <c:h val="0.60347175234274419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5623991117804203E-2"/>
          <c:y val="0.13868806323163976"/>
          <c:w val="0.53697057589348007"/>
          <c:h val="0.71425885452531357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5269964350486986"/>
          <c:y val="0.13742750217059369"/>
          <c:w val="0.33798900772059892"/>
          <c:h val="0.60347175234274419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image" Target="../media/image10.jpeg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image" Target="../media/image10.jpeg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931C7A-DC7B-4CFB-BF3F-9EDB33FA8E66}" type="doc">
      <dgm:prSet loTypeId="urn:microsoft.com/office/officeart/2005/8/layout/bList2#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DB74A6C-EAE5-4BD9-93CC-7333526A39BE}">
      <dgm:prSet phldrT="[Текст]" custT="1"/>
      <dgm:spPr>
        <a:solidFill>
          <a:srgbClr val="00FF00"/>
        </a:soli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12 478,0</a:t>
          </a:r>
          <a:endParaRPr lang="ru-RU" sz="1800" dirty="0">
            <a:solidFill>
              <a:schemeClr val="tx1"/>
            </a:solidFill>
          </a:endParaRPr>
        </a:p>
      </dgm:t>
    </dgm:pt>
    <dgm:pt modelId="{7DE5E69D-9D81-4663-890C-ECA6509E5AC1}" type="parTrans" cxnId="{B423A78F-6299-47D5-B86D-2C36B9948C33}">
      <dgm:prSet/>
      <dgm:spPr/>
      <dgm:t>
        <a:bodyPr/>
        <a:lstStyle/>
        <a:p>
          <a:endParaRPr lang="ru-RU"/>
        </a:p>
      </dgm:t>
    </dgm:pt>
    <dgm:pt modelId="{FE1CA34E-ABDF-4A2E-B750-30582FC872F4}" type="sibTrans" cxnId="{B423A78F-6299-47D5-B86D-2C36B9948C33}">
      <dgm:prSet/>
      <dgm:spPr/>
      <dgm:t>
        <a:bodyPr/>
        <a:lstStyle/>
        <a:p>
          <a:endParaRPr lang="ru-RU"/>
        </a:p>
      </dgm:t>
    </dgm:pt>
    <dgm:pt modelId="{7D5D44E8-7783-4784-B194-A321217C9944}">
      <dgm:prSet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30,0</a:t>
          </a:r>
          <a:endParaRPr lang="ru-RU" sz="1800" dirty="0">
            <a:solidFill>
              <a:schemeClr val="tx1"/>
            </a:solidFill>
          </a:endParaRPr>
        </a:p>
      </dgm:t>
    </dgm:pt>
    <dgm:pt modelId="{193F12AF-197E-43A5-AC92-1F2983A133E6}" type="parTrans" cxnId="{13F6B874-F317-4AD1-87F7-433BDD23622C}">
      <dgm:prSet/>
      <dgm:spPr/>
      <dgm:t>
        <a:bodyPr/>
        <a:lstStyle/>
        <a:p>
          <a:endParaRPr lang="ru-RU"/>
        </a:p>
      </dgm:t>
    </dgm:pt>
    <dgm:pt modelId="{6E0505D6-CD0A-4835-A3B0-40E654362403}" type="sibTrans" cxnId="{13F6B874-F317-4AD1-87F7-433BDD23622C}">
      <dgm:prSet/>
      <dgm:spPr/>
      <dgm:t>
        <a:bodyPr/>
        <a:lstStyle/>
        <a:p>
          <a:endParaRPr lang="ru-RU"/>
        </a:p>
      </dgm:t>
    </dgm:pt>
    <dgm:pt modelId="{515179D5-CFE1-4895-8889-B12DA96D0E0F}">
      <dgm:prSet custT="1"/>
      <dgm:spPr>
        <a:solidFill>
          <a:srgbClr val="92D050"/>
        </a:soli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389,1</a:t>
          </a:r>
          <a:endParaRPr lang="ru-RU" sz="1800" dirty="0">
            <a:solidFill>
              <a:schemeClr val="tx1"/>
            </a:solidFill>
          </a:endParaRPr>
        </a:p>
      </dgm:t>
    </dgm:pt>
    <dgm:pt modelId="{E6A4122E-D61D-4A23-9E5C-C2E26D336727}" type="parTrans" cxnId="{4EC3A0B2-FDA9-4A6E-8B20-8F7191F6DA1E}">
      <dgm:prSet/>
      <dgm:spPr/>
      <dgm:t>
        <a:bodyPr/>
        <a:lstStyle/>
        <a:p>
          <a:endParaRPr lang="ru-RU"/>
        </a:p>
      </dgm:t>
    </dgm:pt>
    <dgm:pt modelId="{9DE6033C-EE57-4CA6-8E04-D41903860D40}" type="sibTrans" cxnId="{4EC3A0B2-FDA9-4A6E-8B20-8F7191F6DA1E}">
      <dgm:prSet/>
      <dgm:spPr/>
      <dgm:t>
        <a:bodyPr/>
        <a:lstStyle/>
        <a:p>
          <a:endParaRPr lang="ru-RU"/>
        </a:p>
      </dgm:t>
    </dgm:pt>
    <dgm:pt modelId="{84B1A35E-020C-4091-B95C-75F2BD0E5599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338,8</a:t>
          </a:r>
          <a:endParaRPr lang="ru-RU" sz="1800" dirty="0">
            <a:solidFill>
              <a:schemeClr val="tx1"/>
            </a:solidFill>
          </a:endParaRPr>
        </a:p>
      </dgm:t>
    </dgm:pt>
    <dgm:pt modelId="{E3D5E76C-1E15-4E89-8070-EAA5EF82897B}" type="sibTrans" cxnId="{2A0C6747-2675-428F-88B9-EA2E1E920CC2}">
      <dgm:prSet/>
      <dgm:spPr/>
      <dgm:t>
        <a:bodyPr/>
        <a:lstStyle/>
        <a:p>
          <a:endParaRPr lang="ru-RU"/>
        </a:p>
      </dgm:t>
    </dgm:pt>
    <dgm:pt modelId="{0E6BAB5C-A9D3-46EE-9071-E8CDF385F165}" type="parTrans" cxnId="{2A0C6747-2675-428F-88B9-EA2E1E920CC2}">
      <dgm:prSet/>
      <dgm:spPr/>
      <dgm:t>
        <a:bodyPr/>
        <a:lstStyle/>
        <a:p>
          <a:endParaRPr lang="ru-RU"/>
        </a:p>
      </dgm:t>
    </dgm:pt>
    <dgm:pt modelId="{C6C544A3-A060-438D-891C-D0FB3C47EEDB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122,5</a:t>
          </a:r>
          <a:endParaRPr lang="ru-RU" sz="1800" dirty="0">
            <a:solidFill>
              <a:schemeClr val="tx1"/>
            </a:solidFill>
          </a:endParaRPr>
        </a:p>
      </dgm:t>
    </dgm:pt>
    <dgm:pt modelId="{A5CEBC88-C2C0-415D-80F7-2076BB57D995}" type="sibTrans" cxnId="{DF2D7F13-D532-4AA9-BBD4-57CE673ABB4F}">
      <dgm:prSet/>
      <dgm:spPr/>
      <dgm:t>
        <a:bodyPr/>
        <a:lstStyle/>
        <a:p>
          <a:endParaRPr lang="ru-RU"/>
        </a:p>
      </dgm:t>
    </dgm:pt>
    <dgm:pt modelId="{F3B3DF01-0C05-430C-BE70-AE87F6B4F929}" type="parTrans" cxnId="{DF2D7F13-D532-4AA9-BBD4-57CE673ABB4F}">
      <dgm:prSet/>
      <dgm:spPr/>
      <dgm:t>
        <a:bodyPr/>
        <a:lstStyle/>
        <a:p>
          <a:endParaRPr lang="ru-RU"/>
        </a:p>
      </dgm:t>
    </dgm:pt>
    <dgm:pt modelId="{060524CD-F7C6-4FD6-865B-407975735E72}">
      <dgm:prSet/>
      <dgm:spPr/>
      <dgm:t>
        <a:bodyPr/>
        <a:lstStyle/>
        <a:p>
          <a:r>
            <a:rPr lang="ru-RU" dirty="0" smtClean="0">
              <a:solidFill>
                <a:prstClr val="black"/>
              </a:solidFill>
            </a:rPr>
            <a:t>Развитие коммунального хозяйства Щепкинского сельского поселения</a:t>
          </a:r>
          <a:endParaRPr lang="ru-RU" dirty="0"/>
        </a:p>
      </dgm:t>
    </dgm:pt>
    <dgm:pt modelId="{4E8EB5F3-2589-41D1-8A2C-88A64E845B47}" type="parTrans" cxnId="{0A96062C-F684-4517-989D-1DF2A62A81AC}">
      <dgm:prSet/>
      <dgm:spPr/>
      <dgm:t>
        <a:bodyPr/>
        <a:lstStyle/>
        <a:p>
          <a:endParaRPr lang="ru-RU"/>
        </a:p>
      </dgm:t>
    </dgm:pt>
    <dgm:pt modelId="{B7EF9073-C0DB-4280-BFC0-75704D0FA782}" type="sibTrans" cxnId="{0A96062C-F684-4517-989D-1DF2A62A81AC}">
      <dgm:prSet/>
      <dgm:spPr/>
      <dgm:t>
        <a:bodyPr/>
        <a:lstStyle/>
        <a:p>
          <a:endParaRPr lang="ru-RU"/>
        </a:p>
      </dgm:t>
    </dgm:pt>
    <dgm:pt modelId="{160A9443-1E60-47D9-A6DD-533B127A79F7}">
      <dgm:prSet/>
      <dgm:spPr/>
      <dgm:t>
        <a:bodyPr/>
        <a:lstStyle/>
        <a:p>
          <a:pPr algn="ctr"/>
          <a:r>
            <a:rPr lang="ru-RU" smtClean="0">
              <a:solidFill>
                <a:prstClr val="black"/>
              </a:solidFill>
            </a:rPr>
            <a:t>Развитие культуры</a:t>
          </a:r>
          <a:endParaRPr lang="ru-RU" dirty="0"/>
        </a:p>
      </dgm:t>
    </dgm:pt>
    <dgm:pt modelId="{0397F10F-78CB-467B-B223-6B8B14C263E1}" type="parTrans" cxnId="{CFC09D5F-D5F9-407C-BDE1-3DC0E54AA5C7}">
      <dgm:prSet/>
      <dgm:spPr/>
      <dgm:t>
        <a:bodyPr/>
        <a:lstStyle/>
        <a:p>
          <a:endParaRPr lang="ru-RU"/>
        </a:p>
      </dgm:t>
    </dgm:pt>
    <dgm:pt modelId="{21994C8F-91DE-44C5-82CE-64B65BDC6930}" type="sibTrans" cxnId="{CFC09D5F-D5F9-407C-BDE1-3DC0E54AA5C7}">
      <dgm:prSet/>
      <dgm:spPr/>
      <dgm:t>
        <a:bodyPr/>
        <a:lstStyle/>
        <a:p>
          <a:endParaRPr lang="ru-RU"/>
        </a:p>
      </dgm:t>
    </dgm:pt>
    <dgm:pt modelId="{851E7ED0-BDF0-4715-A496-7298A8B95676}">
      <dgm:prSet/>
      <dgm:spPr/>
      <dgm:t>
        <a:bodyPr/>
        <a:lstStyle/>
        <a:p>
          <a:r>
            <a:rPr lang="ru-RU" dirty="0" smtClean="0">
              <a:solidFill>
                <a:prstClr val="black"/>
              </a:solidFill>
            </a:rPr>
            <a:t>Обеспечение общественного порядка и противодействие преступности</a:t>
          </a:r>
          <a:endParaRPr lang="ru-RU" dirty="0"/>
        </a:p>
      </dgm:t>
    </dgm:pt>
    <dgm:pt modelId="{BF39280F-8C7A-4593-B142-3FB9B47E485C}" type="parTrans" cxnId="{B10695BC-1185-48EB-BDC2-FE1C4EB2002D}">
      <dgm:prSet/>
      <dgm:spPr/>
      <dgm:t>
        <a:bodyPr/>
        <a:lstStyle/>
        <a:p>
          <a:endParaRPr lang="ru-RU"/>
        </a:p>
      </dgm:t>
    </dgm:pt>
    <dgm:pt modelId="{D497C660-191A-44A9-994E-12E5C2E6534A}" type="sibTrans" cxnId="{B10695BC-1185-48EB-BDC2-FE1C4EB2002D}">
      <dgm:prSet/>
      <dgm:spPr/>
      <dgm:t>
        <a:bodyPr/>
        <a:lstStyle/>
        <a:p>
          <a:endParaRPr lang="ru-RU"/>
        </a:p>
      </dgm:t>
    </dgm:pt>
    <dgm:pt modelId="{5D9B1D4D-3A61-4911-9418-B87A0AE8C529}">
      <dgm:prSet/>
      <dgm:spPr/>
      <dgm:t>
        <a:bodyPr/>
        <a:lstStyle/>
        <a:p>
          <a:r>
            <a:rPr lang="ru-RU" smtClean="0">
              <a:solidFill>
                <a:prstClr val="black"/>
              </a:solidFill>
            </a:rPr>
            <a:t>Развитие муниципальной службы в Щепкинском сельском поселении</a:t>
          </a:r>
          <a:endParaRPr lang="ru-RU"/>
        </a:p>
      </dgm:t>
    </dgm:pt>
    <dgm:pt modelId="{CD12332B-61F8-457D-A898-06A60833FC30}" type="parTrans" cxnId="{5F6B1FF5-D9F4-4A55-B4BD-B573A1DDBA90}">
      <dgm:prSet/>
      <dgm:spPr/>
      <dgm:t>
        <a:bodyPr/>
        <a:lstStyle/>
        <a:p>
          <a:endParaRPr lang="ru-RU"/>
        </a:p>
      </dgm:t>
    </dgm:pt>
    <dgm:pt modelId="{2FD52C38-2EF0-4853-BE2D-0BA879159828}" type="sibTrans" cxnId="{5F6B1FF5-D9F4-4A55-B4BD-B573A1DDBA90}">
      <dgm:prSet/>
      <dgm:spPr/>
      <dgm:t>
        <a:bodyPr/>
        <a:lstStyle/>
        <a:p>
          <a:endParaRPr lang="ru-RU"/>
        </a:p>
      </dgm:t>
    </dgm:pt>
    <dgm:pt modelId="{418545E7-DBF8-43BD-8E69-449E76868AA7}">
      <dgm:prSet/>
      <dgm:spPr/>
      <dgm:t>
        <a:bodyPr/>
        <a:lstStyle/>
        <a:p>
          <a:r>
            <a:rPr lang="ru-RU" smtClean="0">
              <a:solidFill>
                <a:prstClr val="black"/>
              </a:solidFill>
            </a:rPr>
            <a:t>Управление муниципальным имуществом</a:t>
          </a:r>
          <a:endParaRPr lang="ru-RU"/>
        </a:p>
      </dgm:t>
    </dgm:pt>
    <dgm:pt modelId="{75EC8B96-C777-43F1-8004-4647FC7D4436}" type="parTrans" cxnId="{B24A936B-166D-481D-AC8A-9A107ADA9D57}">
      <dgm:prSet/>
      <dgm:spPr/>
      <dgm:t>
        <a:bodyPr/>
        <a:lstStyle/>
        <a:p>
          <a:endParaRPr lang="ru-RU"/>
        </a:p>
      </dgm:t>
    </dgm:pt>
    <dgm:pt modelId="{AAFDAE24-461C-4DE5-AF62-62F1EF2F197D}" type="sibTrans" cxnId="{B24A936B-166D-481D-AC8A-9A107ADA9D57}">
      <dgm:prSet/>
      <dgm:spPr/>
      <dgm:t>
        <a:bodyPr/>
        <a:lstStyle/>
        <a:p>
          <a:endParaRPr lang="ru-RU"/>
        </a:p>
      </dgm:t>
    </dgm:pt>
    <dgm:pt modelId="{656E974B-7669-4155-B76C-44A6B67AF8A6}">
      <dgm:prSet/>
      <dgm:spPr/>
      <dgm:t>
        <a:bodyPr/>
        <a:lstStyle/>
        <a:p>
          <a:r>
            <a:rPr lang="ru-RU" smtClean="0">
              <a:solidFill>
                <a:prstClr val="black"/>
              </a:solidFill>
            </a:rPr>
            <a:t>Развитие сети автомобильных дорог общего пользования Щепкинского сельского поселения</a:t>
          </a:r>
          <a:endParaRPr lang="ru-RU" dirty="0"/>
        </a:p>
      </dgm:t>
    </dgm:pt>
    <dgm:pt modelId="{AEA2FB1A-CF7B-43A2-899D-5F0486D87522}" type="sibTrans" cxnId="{9309E590-8790-4282-A608-22DCE2E79E0A}">
      <dgm:prSet/>
      <dgm:spPr/>
      <dgm:t>
        <a:bodyPr/>
        <a:lstStyle/>
        <a:p>
          <a:endParaRPr lang="ru-RU"/>
        </a:p>
      </dgm:t>
    </dgm:pt>
    <dgm:pt modelId="{818A2E75-E91F-4DF9-9C22-9CF2F31F2440}" type="parTrans" cxnId="{9309E590-8790-4282-A608-22DCE2E79E0A}">
      <dgm:prSet/>
      <dgm:spPr/>
      <dgm:t>
        <a:bodyPr/>
        <a:lstStyle/>
        <a:p>
          <a:endParaRPr lang="ru-RU"/>
        </a:p>
      </dgm:t>
    </dgm:pt>
    <dgm:pt modelId="{E87FACB7-DC42-4E51-87AE-5D30EC138E7A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2 159,6</a:t>
          </a:r>
          <a:endParaRPr lang="ru-RU" sz="1800" dirty="0">
            <a:solidFill>
              <a:schemeClr val="tx1"/>
            </a:solidFill>
          </a:endParaRPr>
        </a:p>
      </dgm:t>
    </dgm:pt>
    <dgm:pt modelId="{C1D0B105-F48E-46F0-84AA-595B361C45BE}" type="sibTrans" cxnId="{BA425880-A4B4-40E3-805C-D70F774DCAAA}">
      <dgm:prSet/>
      <dgm:spPr/>
      <dgm:t>
        <a:bodyPr/>
        <a:lstStyle/>
        <a:p>
          <a:endParaRPr lang="ru-RU"/>
        </a:p>
      </dgm:t>
    </dgm:pt>
    <dgm:pt modelId="{018E7A12-F0A8-4DC2-828E-8ECB2B1BC136}" type="parTrans" cxnId="{BA425880-A4B4-40E3-805C-D70F774DCAAA}">
      <dgm:prSet/>
      <dgm:spPr/>
      <dgm:t>
        <a:bodyPr/>
        <a:lstStyle/>
        <a:p>
          <a:endParaRPr lang="ru-RU"/>
        </a:p>
      </dgm:t>
    </dgm:pt>
    <dgm:pt modelId="{9F0374CD-ECB7-4858-A5D7-D71EFB9FFC3B}">
      <dgm:prSet/>
      <dgm:spPr/>
      <dgm:t>
        <a:bodyPr/>
        <a:lstStyle/>
        <a:p>
          <a:r>
            <a:rPr lang="ru-RU" smtClean="0">
              <a:solidFill>
                <a:prstClr val="black"/>
              </a:solidFill>
            </a:rPr>
            <a:t>Благоустройство территории Щепкинского сельского поселения</a:t>
          </a:r>
          <a:endParaRPr lang="ru-RU"/>
        </a:p>
      </dgm:t>
    </dgm:pt>
    <dgm:pt modelId="{BA20A672-5176-4868-A94E-F94889A204B9}" type="sibTrans" cxnId="{7E4315D5-7D46-4C2E-A5EF-1B9632625B82}">
      <dgm:prSet/>
      <dgm:spPr/>
      <dgm:t>
        <a:bodyPr/>
        <a:lstStyle/>
        <a:p>
          <a:endParaRPr lang="ru-RU"/>
        </a:p>
      </dgm:t>
    </dgm:pt>
    <dgm:pt modelId="{FCB12086-6581-4AD8-A4FB-003C5564013F}" type="parTrans" cxnId="{7E4315D5-7D46-4C2E-A5EF-1B9632625B82}">
      <dgm:prSet/>
      <dgm:spPr/>
      <dgm:t>
        <a:bodyPr/>
        <a:lstStyle/>
        <a:p>
          <a:endParaRPr lang="ru-RU"/>
        </a:p>
      </dgm:t>
    </dgm:pt>
    <dgm:pt modelId="{B6E9C332-716A-4EC0-9D89-7E4945A88627}">
      <dgm:prSet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6 </a:t>
          </a:r>
          <a:r>
            <a:rPr lang="ru-RU" sz="1800" dirty="0" smtClean="0">
              <a:solidFill>
                <a:schemeClr val="tx1"/>
              </a:solidFill>
            </a:rPr>
            <a:t>531,4</a:t>
          </a:r>
          <a:endParaRPr lang="ru-RU" sz="1800" dirty="0">
            <a:solidFill>
              <a:schemeClr val="tx1"/>
            </a:solidFill>
          </a:endParaRPr>
        </a:p>
      </dgm:t>
    </dgm:pt>
    <dgm:pt modelId="{0A9E7411-A18A-4E54-B744-442E1882D51B}" type="sibTrans" cxnId="{7A075E8A-2122-4F15-B8E5-6FA1D8434E09}">
      <dgm:prSet/>
      <dgm:spPr/>
      <dgm:t>
        <a:bodyPr/>
        <a:lstStyle/>
        <a:p>
          <a:endParaRPr lang="ru-RU"/>
        </a:p>
      </dgm:t>
    </dgm:pt>
    <dgm:pt modelId="{0E6FAC20-9F9C-47F4-8E0F-5174AD0848F1}" type="parTrans" cxnId="{7A075E8A-2122-4F15-B8E5-6FA1D8434E09}">
      <dgm:prSet/>
      <dgm:spPr/>
      <dgm:t>
        <a:bodyPr/>
        <a:lstStyle/>
        <a:p>
          <a:endParaRPr lang="ru-RU"/>
        </a:p>
      </dgm:t>
    </dgm:pt>
    <dgm:pt modelId="{E26ABB61-8F24-4388-A29C-49AAF85C28B8}" type="pres">
      <dgm:prSet presAssocID="{0C931C7A-DC7B-4CFB-BF3F-9EDB33FA8E66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13E2BB1-116C-441D-9E53-445AA06A6A2D}" type="pres">
      <dgm:prSet presAssocID="{C6C544A3-A060-438D-891C-D0FB3C47EEDB}" presName="compNode" presStyleCnt="0"/>
      <dgm:spPr/>
      <dgm:t>
        <a:bodyPr/>
        <a:lstStyle/>
        <a:p>
          <a:endParaRPr lang="ru-RU"/>
        </a:p>
      </dgm:t>
    </dgm:pt>
    <dgm:pt modelId="{44F81CCA-B390-4766-82B7-7BECCE98C79D}" type="pres">
      <dgm:prSet presAssocID="{C6C544A3-A060-438D-891C-D0FB3C47EEDB}" presName="childRect" presStyleLbl="bgAcc1" presStyleIdx="0" presStyleCnt="7" custScaleY="163156" custLinFactNeighborX="-29890" custLinFactNeighborY="-64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A778B2-9976-4E53-B03A-98A17FF025C0}" type="pres">
      <dgm:prSet presAssocID="{C6C544A3-A060-438D-891C-D0FB3C47EEDB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5AF006-75AC-4863-8FCC-61880558C81C}" type="pres">
      <dgm:prSet presAssocID="{C6C544A3-A060-438D-891C-D0FB3C47EEDB}" presName="parentRect" presStyleLbl="alignNode1" presStyleIdx="0" presStyleCnt="7" custLinFactNeighborX="-27530" custLinFactNeighborY="-8719"/>
      <dgm:spPr/>
      <dgm:t>
        <a:bodyPr/>
        <a:lstStyle/>
        <a:p>
          <a:endParaRPr lang="ru-RU"/>
        </a:p>
      </dgm:t>
    </dgm:pt>
    <dgm:pt modelId="{EBCC2A07-4E71-41E6-B713-A4262C1F47B3}" type="pres">
      <dgm:prSet presAssocID="{C6C544A3-A060-438D-891C-D0FB3C47EEDB}" presName="adorn" presStyleLbl="fgAccFollowNode1" presStyleIdx="0" presStyleCnt="7" custScaleX="219209" custScaleY="147281" custLinFactNeighborX="-81355" custLinFactNeighborY="-508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4000" r="-34000"/>
          </a:stretch>
        </a:blipFill>
      </dgm:spPr>
      <dgm:t>
        <a:bodyPr/>
        <a:lstStyle/>
        <a:p>
          <a:endParaRPr lang="ru-RU"/>
        </a:p>
      </dgm:t>
    </dgm:pt>
    <dgm:pt modelId="{4F706877-CEFA-4308-9A6C-6CF098AD2BC8}" type="pres">
      <dgm:prSet presAssocID="{A5CEBC88-C2C0-415D-80F7-2076BB57D995}" presName="sibTrans" presStyleLbl="sibTrans2D1" presStyleIdx="0" presStyleCnt="0"/>
      <dgm:spPr/>
      <dgm:t>
        <a:bodyPr/>
        <a:lstStyle/>
        <a:p>
          <a:endParaRPr lang="ru-RU"/>
        </a:p>
      </dgm:t>
    </dgm:pt>
    <dgm:pt modelId="{088506B5-7A17-4EEC-9F8A-7D923606C0D3}" type="pres">
      <dgm:prSet presAssocID="{84B1A35E-020C-4091-B95C-75F2BD0E5599}" presName="compNode" presStyleCnt="0"/>
      <dgm:spPr/>
      <dgm:t>
        <a:bodyPr/>
        <a:lstStyle/>
        <a:p>
          <a:endParaRPr lang="ru-RU"/>
        </a:p>
      </dgm:t>
    </dgm:pt>
    <dgm:pt modelId="{A8F3B9F6-0F53-48FD-94AF-9C3EE5602F13}" type="pres">
      <dgm:prSet presAssocID="{84B1A35E-020C-4091-B95C-75F2BD0E5599}" presName="childRect" presStyleLbl="bgAcc1" presStyleIdx="1" presStyleCnt="7" custLinFactNeighborX="-22811" custLinFactNeighborY="-70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43E709-20FE-4A8A-A390-FA6FC6717D61}" type="pres">
      <dgm:prSet presAssocID="{84B1A35E-020C-4091-B95C-75F2BD0E5599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53068D-68B7-4FAA-ABF4-E3F614BBCFBB}" type="pres">
      <dgm:prSet presAssocID="{84B1A35E-020C-4091-B95C-75F2BD0E5599}" presName="parentRect" presStyleLbl="alignNode1" presStyleIdx="1" presStyleCnt="7" custLinFactNeighborX="-24385" custLinFactNeighborY="-16363"/>
      <dgm:spPr/>
      <dgm:t>
        <a:bodyPr/>
        <a:lstStyle/>
        <a:p>
          <a:endParaRPr lang="ru-RU"/>
        </a:p>
      </dgm:t>
    </dgm:pt>
    <dgm:pt modelId="{31402E06-E000-4D61-BBA7-AFE93A64CCB2}" type="pres">
      <dgm:prSet presAssocID="{84B1A35E-020C-4091-B95C-75F2BD0E5599}" presName="adorn" presStyleLbl="fgAccFollowNode1" presStyleIdx="1" presStyleCnt="7" custScaleX="175296" custScaleY="164714" custLinFactNeighborX="-27770" custLinFactNeighborY="-18790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endParaRPr lang="ru-RU"/>
        </a:p>
      </dgm:t>
    </dgm:pt>
    <dgm:pt modelId="{1A270F29-4493-457B-AED2-D0F5F2C53CAD}" type="pres">
      <dgm:prSet presAssocID="{E3D5E76C-1E15-4E89-8070-EAA5EF82897B}" presName="sibTrans" presStyleLbl="sibTrans2D1" presStyleIdx="0" presStyleCnt="0"/>
      <dgm:spPr/>
      <dgm:t>
        <a:bodyPr/>
        <a:lstStyle/>
        <a:p>
          <a:endParaRPr lang="ru-RU"/>
        </a:p>
      </dgm:t>
    </dgm:pt>
    <dgm:pt modelId="{D46A01CF-AD91-4388-BCF4-0F57567317C5}" type="pres">
      <dgm:prSet presAssocID="{8DB74A6C-EAE5-4BD9-93CC-7333526A39BE}" presName="compNode" presStyleCnt="0"/>
      <dgm:spPr/>
      <dgm:t>
        <a:bodyPr/>
        <a:lstStyle/>
        <a:p>
          <a:endParaRPr lang="ru-RU"/>
        </a:p>
      </dgm:t>
    </dgm:pt>
    <dgm:pt modelId="{89A9BB1A-F80F-4733-9851-CDCB07EBB920}" type="pres">
      <dgm:prSet presAssocID="{8DB74A6C-EAE5-4BD9-93CC-7333526A39BE}" presName="childRect" presStyleLbl="bgAcc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601E68-CD09-4B60-933D-B3A9938FCCE0}" type="pres">
      <dgm:prSet presAssocID="{8DB74A6C-EAE5-4BD9-93CC-7333526A39BE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8654B8-162C-4B1E-859A-A3DE4CA33E75}" type="pres">
      <dgm:prSet presAssocID="{8DB74A6C-EAE5-4BD9-93CC-7333526A39BE}" presName="parentRect" presStyleLbl="alignNode1" presStyleIdx="2" presStyleCnt="7"/>
      <dgm:spPr/>
      <dgm:t>
        <a:bodyPr/>
        <a:lstStyle/>
        <a:p>
          <a:endParaRPr lang="ru-RU"/>
        </a:p>
      </dgm:t>
    </dgm:pt>
    <dgm:pt modelId="{A7EB0456-5699-4430-B75F-F9A363282386}" type="pres">
      <dgm:prSet presAssocID="{8DB74A6C-EAE5-4BD9-93CC-7333526A39BE}" presName="adorn" presStyleLbl="fgAccFollowNode1" presStyleIdx="2" presStyleCnt="7" custScaleX="157864" custScaleY="13636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3000" r="-13000"/>
          </a:stretch>
        </a:blipFill>
      </dgm:spPr>
      <dgm:t>
        <a:bodyPr/>
        <a:lstStyle/>
        <a:p>
          <a:endParaRPr lang="ru-RU"/>
        </a:p>
      </dgm:t>
    </dgm:pt>
    <dgm:pt modelId="{CB9BAC26-0C72-429D-A731-CF6C1265CB71}" type="pres">
      <dgm:prSet presAssocID="{FE1CA34E-ABDF-4A2E-B750-30582FC872F4}" presName="sibTrans" presStyleLbl="sibTrans2D1" presStyleIdx="0" presStyleCnt="0"/>
      <dgm:spPr/>
      <dgm:t>
        <a:bodyPr/>
        <a:lstStyle/>
        <a:p>
          <a:endParaRPr lang="ru-RU"/>
        </a:p>
      </dgm:t>
    </dgm:pt>
    <dgm:pt modelId="{83DA79A5-DBE9-477B-AC94-15FF32737A93}" type="pres">
      <dgm:prSet presAssocID="{E87FACB7-DC42-4E51-87AE-5D30EC138E7A}" presName="compNode" presStyleCnt="0"/>
      <dgm:spPr/>
      <dgm:t>
        <a:bodyPr/>
        <a:lstStyle/>
        <a:p>
          <a:endParaRPr lang="ru-RU"/>
        </a:p>
      </dgm:t>
    </dgm:pt>
    <dgm:pt modelId="{FB5D1FEC-B9EF-48A0-B060-9D62B375BADC}" type="pres">
      <dgm:prSet presAssocID="{E87FACB7-DC42-4E51-87AE-5D30EC138E7A}" presName="childRect" presStyleLbl="bgAcc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4959EA-4017-4D9B-B4B4-BB48432F423E}" type="pres">
      <dgm:prSet presAssocID="{E87FACB7-DC42-4E51-87AE-5D30EC138E7A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0DE3DA-4906-460F-B245-DA5A6E6E66BF}" type="pres">
      <dgm:prSet presAssocID="{E87FACB7-DC42-4E51-87AE-5D30EC138E7A}" presName="parentRect" presStyleLbl="alignNode1" presStyleIdx="3" presStyleCnt="7"/>
      <dgm:spPr/>
      <dgm:t>
        <a:bodyPr/>
        <a:lstStyle/>
        <a:p>
          <a:endParaRPr lang="ru-RU"/>
        </a:p>
      </dgm:t>
    </dgm:pt>
    <dgm:pt modelId="{FF6B7B21-4361-4ED4-BAF6-8E20B36EDAB7}" type="pres">
      <dgm:prSet presAssocID="{E87FACB7-DC42-4E51-87AE-5D30EC138E7A}" presName="adorn" presStyleLbl="fgAccFollowNode1" presStyleIdx="3" presStyleCnt="7" custScaleX="140558" custScaleY="159509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  <dgm:t>
        <a:bodyPr/>
        <a:lstStyle/>
        <a:p>
          <a:endParaRPr lang="ru-RU"/>
        </a:p>
      </dgm:t>
    </dgm:pt>
    <dgm:pt modelId="{E8714ACB-AFAB-45A2-B302-A509D195153D}" type="pres">
      <dgm:prSet presAssocID="{C1D0B105-F48E-46F0-84AA-595B361C45B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D62669FF-F9CF-4985-A46F-BF34A33326BD}" type="pres">
      <dgm:prSet presAssocID="{7D5D44E8-7783-4784-B194-A321217C9944}" presName="compNode" presStyleCnt="0"/>
      <dgm:spPr/>
      <dgm:t>
        <a:bodyPr/>
        <a:lstStyle/>
        <a:p>
          <a:endParaRPr lang="ru-RU"/>
        </a:p>
      </dgm:t>
    </dgm:pt>
    <dgm:pt modelId="{336E745A-C6DA-4807-9F54-0AE23E88598D}" type="pres">
      <dgm:prSet presAssocID="{7D5D44E8-7783-4784-B194-A321217C9944}" presName="childRect" presStyleLbl="bgAcc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444CEB-FE75-40FC-A024-D9A80DD9BA6C}" type="pres">
      <dgm:prSet presAssocID="{7D5D44E8-7783-4784-B194-A321217C994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63D473-8AA8-4701-8A49-BF790F4834F1}" type="pres">
      <dgm:prSet presAssocID="{7D5D44E8-7783-4784-B194-A321217C9944}" presName="parentRect" presStyleLbl="alignNode1" presStyleIdx="4" presStyleCnt="7"/>
      <dgm:spPr/>
      <dgm:t>
        <a:bodyPr/>
        <a:lstStyle/>
        <a:p>
          <a:endParaRPr lang="ru-RU"/>
        </a:p>
      </dgm:t>
    </dgm:pt>
    <dgm:pt modelId="{CA34C87C-7884-43E3-99E4-AEA64B1F1EAD}" type="pres">
      <dgm:prSet presAssocID="{7D5D44E8-7783-4784-B194-A321217C9944}" presName="adorn" presStyleLbl="fgAccFollowNode1" presStyleIdx="4" presStyleCnt="7" custScaleX="150523" custScaleY="150132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4000" b="-24000"/>
          </a:stretch>
        </a:blipFill>
      </dgm:spPr>
      <dgm:t>
        <a:bodyPr/>
        <a:lstStyle/>
        <a:p>
          <a:endParaRPr lang="ru-RU"/>
        </a:p>
      </dgm:t>
    </dgm:pt>
    <dgm:pt modelId="{3CDC2600-CF8F-44C2-A219-20D8C08123E5}" type="pres">
      <dgm:prSet presAssocID="{6E0505D6-CD0A-4835-A3B0-40E654362403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F5444D2-C04C-42A8-9072-88B58379FB18}" type="pres">
      <dgm:prSet presAssocID="{515179D5-CFE1-4895-8889-B12DA96D0E0F}" presName="compNode" presStyleCnt="0"/>
      <dgm:spPr/>
      <dgm:t>
        <a:bodyPr/>
        <a:lstStyle/>
        <a:p>
          <a:endParaRPr lang="ru-RU"/>
        </a:p>
      </dgm:t>
    </dgm:pt>
    <dgm:pt modelId="{58847765-0C14-4049-904C-1744A3DC02DD}" type="pres">
      <dgm:prSet presAssocID="{515179D5-CFE1-4895-8889-B12DA96D0E0F}" presName="childRect" presStyleLbl="bgAcc1" presStyleIdx="5" presStyleCnt="7" custLinFactNeighborX="5500" custLinFactNeighborY="32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3055CE-44D6-4094-86CE-134394443073}" type="pres">
      <dgm:prSet presAssocID="{515179D5-CFE1-4895-8889-B12DA96D0E0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FDA1BC-6B3C-4DD3-967B-12E8737B7C39}" type="pres">
      <dgm:prSet presAssocID="{515179D5-CFE1-4895-8889-B12DA96D0E0F}" presName="parentRect" presStyleLbl="alignNode1" presStyleIdx="5" presStyleCnt="7" custLinFactNeighborX="4759" custLinFactNeighborY="13799"/>
      <dgm:spPr/>
      <dgm:t>
        <a:bodyPr/>
        <a:lstStyle/>
        <a:p>
          <a:endParaRPr lang="ru-RU"/>
        </a:p>
      </dgm:t>
    </dgm:pt>
    <dgm:pt modelId="{2BEB2AE3-0765-4C05-8C34-3B95B92F2AF9}" type="pres">
      <dgm:prSet presAssocID="{515179D5-CFE1-4895-8889-B12DA96D0E0F}" presName="adorn" presStyleLbl="fgAccFollowNode1" presStyleIdx="5" presStyleCnt="7" custScaleX="154175" custScaleY="184971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  <dgm:t>
        <a:bodyPr/>
        <a:lstStyle/>
        <a:p>
          <a:endParaRPr lang="ru-RU"/>
        </a:p>
      </dgm:t>
    </dgm:pt>
    <dgm:pt modelId="{E35A0D85-3DBE-4994-BC5E-5F53B4FA62C6}" type="pres">
      <dgm:prSet presAssocID="{9DE6033C-EE57-4CA6-8E04-D41903860D40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27846EA-046C-4A7B-B57A-C7A1F66B73FA}" type="pres">
      <dgm:prSet presAssocID="{B6E9C332-716A-4EC0-9D89-7E4945A88627}" presName="compNode" presStyleCnt="0"/>
      <dgm:spPr/>
      <dgm:t>
        <a:bodyPr/>
        <a:lstStyle/>
        <a:p>
          <a:endParaRPr lang="ru-RU"/>
        </a:p>
      </dgm:t>
    </dgm:pt>
    <dgm:pt modelId="{6E6B9FAD-ED3E-4549-A471-2530F5D5EACD}" type="pres">
      <dgm:prSet presAssocID="{B6E9C332-716A-4EC0-9D89-7E4945A88627}" presName="childRect" presStyleLbl="bgAcc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E3911B-7BC2-4494-B648-737D456697EF}" type="pres">
      <dgm:prSet presAssocID="{B6E9C332-716A-4EC0-9D89-7E4945A88627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AE464D-F6D1-4763-864F-5C57D7D3986E}" type="pres">
      <dgm:prSet presAssocID="{B6E9C332-716A-4EC0-9D89-7E4945A88627}" presName="parentRect" presStyleLbl="alignNode1" presStyleIdx="6" presStyleCnt="7"/>
      <dgm:spPr/>
      <dgm:t>
        <a:bodyPr/>
        <a:lstStyle/>
        <a:p>
          <a:endParaRPr lang="ru-RU"/>
        </a:p>
      </dgm:t>
    </dgm:pt>
    <dgm:pt modelId="{08C8F5D2-73C0-440D-877A-39BBDC47B5CE}" type="pres">
      <dgm:prSet presAssocID="{B6E9C332-716A-4EC0-9D89-7E4945A88627}" presName="adorn" presStyleLbl="fgAccFollowNode1" presStyleIdx="6" presStyleCnt="7" custScaleX="120935" custScaleY="142818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0" r="-10000"/>
          </a:stretch>
        </a:blipFill>
      </dgm:spPr>
      <dgm:t>
        <a:bodyPr/>
        <a:lstStyle/>
        <a:p>
          <a:endParaRPr lang="ru-RU"/>
        </a:p>
      </dgm:t>
    </dgm:pt>
  </dgm:ptLst>
  <dgm:cxnLst>
    <dgm:cxn modelId="{1D9B5415-8ADB-4B3D-8AF8-D118425BCF54}" type="presOf" srcId="{6E0505D6-CD0A-4835-A3B0-40E654362403}" destId="{3CDC2600-CF8F-44C2-A219-20D8C08123E5}" srcOrd="0" destOrd="0" presId="urn:microsoft.com/office/officeart/2005/8/layout/bList2#1"/>
    <dgm:cxn modelId="{8FFE9741-641E-462F-BBBC-3F9D077C9F15}" type="presOf" srcId="{8DB74A6C-EAE5-4BD9-93CC-7333526A39BE}" destId="{1E8654B8-162C-4B1E-859A-A3DE4CA33E75}" srcOrd="1" destOrd="0" presId="urn:microsoft.com/office/officeart/2005/8/layout/bList2#1"/>
    <dgm:cxn modelId="{4AE4C175-3E4B-41C2-AD7A-CD5025E6B28B}" type="presOf" srcId="{7D5D44E8-7783-4784-B194-A321217C9944}" destId="{78444CEB-FE75-40FC-A024-D9A80DD9BA6C}" srcOrd="0" destOrd="0" presId="urn:microsoft.com/office/officeart/2005/8/layout/bList2#1"/>
    <dgm:cxn modelId="{26F22673-E43D-438D-BE7C-D0403118DB6B}" type="presOf" srcId="{9DE6033C-EE57-4CA6-8E04-D41903860D40}" destId="{E35A0D85-3DBE-4994-BC5E-5F53B4FA62C6}" srcOrd="0" destOrd="0" presId="urn:microsoft.com/office/officeart/2005/8/layout/bList2#1"/>
    <dgm:cxn modelId="{82C55110-62BB-4E95-8E44-4B315EA78D58}" type="presOf" srcId="{A5CEBC88-C2C0-415D-80F7-2076BB57D995}" destId="{4F706877-CEFA-4308-9A6C-6CF098AD2BC8}" srcOrd="0" destOrd="0" presId="urn:microsoft.com/office/officeart/2005/8/layout/bList2#1"/>
    <dgm:cxn modelId="{5E8C637B-83D7-4346-9280-3842B1DBA255}" type="presOf" srcId="{515179D5-CFE1-4895-8889-B12DA96D0E0F}" destId="{883055CE-44D6-4094-86CE-134394443073}" srcOrd="0" destOrd="0" presId="urn:microsoft.com/office/officeart/2005/8/layout/bList2#1"/>
    <dgm:cxn modelId="{AB0221FE-D192-4E30-8580-CE3B2D9B710A}" type="presOf" srcId="{B6E9C332-716A-4EC0-9D89-7E4945A88627}" destId="{D7E3911B-7BC2-4494-B648-737D456697EF}" srcOrd="0" destOrd="0" presId="urn:microsoft.com/office/officeart/2005/8/layout/bList2#1"/>
    <dgm:cxn modelId="{44294CDA-6814-497E-8347-711258155173}" type="presOf" srcId="{C6C544A3-A060-438D-891C-D0FB3C47EEDB}" destId="{05A778B2-9976-4E53-B03A-98A17FF025C0}" srcOrd="0" destOrd="0" presId="urn:microsoft.com/office/officeart/2005/8/layout/bList2#1"/>
    <dgm:cxn modelId="{13F6B874-F317-4AD1-87F7-433BDD23622C}" srcId="{0C931C7A-DC7B-4CFB-BF3F-9EDB33FA8E66}" destId="{7D5D44E8-7783-4784-B194-A321217C9944}" srcOrd="4" destOrd="0" parTransId="{193F12AF-197E-43A5-AC92-1F2983A133E6}" sibTransId="{6E0505D6-CD0A-4835-A3B0-40E654362403}"/>
    <dgm:cxn modelId="{C8FB942D-983A-4B3D-B1AD-3C0DC8A4E687}" type="presOf" srcId="{7D5D44E8-7783-4784-B194-A321217C9944}" destId="{6B63D473-8AA8-4701-8A49-BF790F4834F1}" srcOrd="1" destOrd="0" presId="urn:microsoft.com/office/officeart/2005/8/layout/bList2#1"/>
    <dgm:cxn modelId="{E02303DC-1A0C-48EA-8DEE-071ADF841B8A}" type="presOf" srcId="{515179D5-CFE1-4895-8889-B12DA96D0E0F}" destId="{96FDA1BC-6B3C-4DD3-967B-12E8737B7C39}" srcOrd="1" destOrd="0" presId="urn:microsoft.com/office/officeart/2005/8/layout/bList2#1"/>
    <dgm:cxn modelId="{BA425880-A4B4-40E3-805C-D70F774DCAAA}" srcId="{0C931C7A-DC7B-4CFB-BF3F-9EDB33FA8E66}" destId="{E87FACB7-DC42-4E51-87AE-5D30EC138E7A}" srcOrd="3" destOrd="0" parTransId="{018E7A12-F0A8-4DC2-828E-8ECB2B1BC136}" sibTransId="{C1D0B105-F48E-46F0-84AA-595B361C45BE}"/>
    <dgm:cxn modelId="{C2C1710F-6CEB-48DC-9CC9-E69DB7306083}" type="presOf" srcId="{160A9443-1E60-47D9-A6DD-533B127A79F7}" destId="{89A9BB1A-F80F-4733-9851-CDCB07EBB920}" srcOrd="0" destOrd="0" presId="urn:microsoft.com/office/officeart/2005/8/layout/bList2#1"/>
    <dgm:cxn modelId="{E789A8AA-70D8-4A75-B769-4C12718E587F}" type="presOf" srcId="{C6C544A3-A060-438D-891C-D0FB3C47EEDB}" destId="{E75AF006-75AC-4863-8FCC-61880558C81C}" srcOrd="1" destOrd="0" presId="urn:microsoft.com/office/officeart/2005/8/layout/bList2#1"/>
    <dgm:cxn modelId="{C9C0E97C-5D79-46E6-95BC-3CB90D4E1AD4}" type="presOf" srcId="{060524CD-F7C6-4FD6-865B-407975735E72}" destId="{44F81CCA-B390-4766-82B7-7BECCE98C79D}" srcOrd="0" destOrd="0" presId="urn:microsoft.com/office/officeart/2005/8/layout/bList2#1"/>
    <dgm:cxn modelId="{7E4315D5-7D46-4C2E-A5EF-1B9632625B82}" srcId="{B6E9C332-716A-4EC0-9D89-7E4945A88627}" destId="{9F0374CD-ECB7-4858-A5D7-D71EFB9FFC3B}" srcOrd="0" destOrd="0" parTransId="{FCB12086-6581-4AD8-A4FB-003C5564013F}" sibTransId="{BA20A672-5176-4868-A94E-F94889A204B9}"/>
    <dgm:cxn modelId="{B423A78F-6299-47D5-B86D-2C36B9948C33}" srcId="{0C931C7A-DC7B-4CFB-BF3F-9EDB33FA8E66}" destId="{8DB74A6C-EAE5-4BD9-93CC-7333526A39BE}" srcOrd="2" destOrd="0" parTransId="{7DE5E69D-9D81-4663-890C-ECA6509E5AC1}" sibTransId="{FE1CA34E-ABDF-4A2E-B750-30582FC872F4}"/>
    <dgm:cxn modelId="{2034EA08-66F7-4588-B187-D5020404CD63}" type="presOf" srcId="{9F0374CD-ECB7-4858-A5D7-D71EFB9FFC3B}" destId="{6E6B9FAD-ED3E-4549-A471-2530F5D5EACD}" srcOrd="0" destOrd="0" presId="urn:microsoft.com/office/officeart/2005/8/layout/bList2#1"/>
    <dgm:cxn modelId="{B8121BA8-9904-4A80-BD85-7D7B06D7F137}" type="presOf" srcId="{5D9B1D4D-3A61-4911-9418-B87A0AE8C529}" destId="{336E745A-C6DA-4807-9F54-0AE23E88598D}" srcOrd="0" destOrd="0" presId="urn:microsoft.com/office/officeart/2005/8/layout/bList2#1"/>
    <dgm:cxn modelId="{4EC3A0B2-FDA9-4A6E-8B20-8F7191F6DA1E}" srcId="{0C931C7A-DC7B-4CFB-BF3F-9EDB33FA8E66}" destId="{515179D5-CFE1-4895-8889-B12DA96D0E0F}" srcOrd="5" destOrd="0" parTransId="{E6A4122E-D61D-4A23-9E5C-C2E26D336727}" sibTransId="{9DE6033C-EE57-4CA6-8E04-D41903860D40}"/>
    <dgm:cxn modelId="{9D13CB68-9D6B-4ED6-AAE5-238AFAC56257}" type="presOf" srcId="{E87FACB7-DC42-4E51-87AE-5D30EC138E7A}" destId="{630DE3DA-4906-460F-B245-DA5A6E6E66BF}" srcOrd="1" destOrd="0" presId="urn:microsoft.com/office/officeart/2005/8/layout/bList2#1"/>
    <dgm:cxn modelId="{B10695BC-1185-48EB-BDC2-FE1C4EB2002D}" srcId="{84B1A35E-020C-4091-B95C-75F2BD0E5599}" destId="{851E7ED0-BDF0-4715-A496-7298A8B95676}" srcOrd="0" destOrd="0" parTransId="{BF39280F-8C7A-4593-B142-3FB9B47E485C}" sibTransId="{D497C660-191A-44A9-994E-12E5C2E6534A}"/>
    <dgm:cxn modelId="{CFDCD16B-79B7-423A-BAAC-127EEAF74B16}" type="presOf" srcId="{8DB74A6C-EAE5-4BD9-93CC-7333526A39BE}" destId="{0D601E68-CD09-4B60-933D-B3A9938FCCE0}" srcOrd="0" destOrd="0" presId="urn:microsoft.com/office/officeart/2005/8/layout/bList2#1"/>
    <dgm:cxn modelId="{A5C25A84-9F8C-4430-945B-F824FA01716F}" type="presOf" srcId="{84B1A35E-020C-4091-B95C-75F2BD0E5599}" destId="{8053068D-68B7-4FAA-ABF4-E3F614BBCFBB}" srcOrd="1" destOrd="0" presId="urn:microsoft.com/office/officeart/2005/8/layout/bList2#1"/>
    <dgm:cxn modelId="{6ACB459B-9250-45A6-BEDA-322BD11572AB}" type="presOf" srcId="{E3D5E76C-1E15-4E89-8070-EAA5EF82897B}" destId="{1A270F29-4493-457B-AED2-D0F5F2C53CAD}" srcOrd="0" destOrd="0" presId="urn:microsoft.com/office/officeart/2005/8/layout/bList2#1"/>
    <dgm:cxn modelId="{2A0C6747-2675-428F-88B9-EA2E1E920CC2}" srcId="{0C931C7A-DC7B-4CFB-BF3F-9EDB33FA8E66}" destId="{84B1A35E-020C-4091-B95C-75F2BD0E5599}" srcOrd="1" destOrd="0" parTransId="{0E6BAB5C-A9D3-46EE-9071-E8CDF385F165}" sibTransId="{E3D5E76C-1E15-4E89-8070-EAA5EF82897B}"/>
    <dgm:cxn modelId="{50574402-D67E-4F7E-9D81-7C08043AAFE9}" type="presOf" srcId="{B6E9C332-716A-4EC0-9D89-7E4945A88627}" destId="{84AE464D-F6D1-4763-864F-5C57D7D3986E}" srcOrd="1" destOrd="0" presId="urn:microsoft.com/office/officeart/2005/8/layout/bList2#1"/>
    <dgm:cxn modelId="{36483815-B9C4-476B-B516-D693DCF6D8D8}" type="presOf" srcId="{0C931C7A-DC7B-4CFB-BF3F-9EDB33FA8E66}" destId="{E26ABB61-8F24-4388-A29C-49AAF85C28B8}" srcOrd="0" destOrd="0" presId="urn:microsoft.com/office/officeart/2005/8/layout/bList2#1"/>
    <dgm:cxn modelId="{D04CE88D-13C1-48D0-9335-42178D81A348}" type="presOf" srcId="{FE1CA34E-ABDF-4A2E-B750-30582FC872F4}" destId="{CB9BAC26-0C72-429D-A731-CF6C1265CB71}" srcOrd="0" destOrd="0" presId="urn:microsoft.com/office/officeart/2005/8/layout/bList2#1"/>
    <dgm:cxn modelId="{2D1E047E-8533-424F-9CD1-597E7467754E}" type="presOf" srcId="{E87FACB7-DC42-4E51-87AE-5D30EC138E7A}" destId="{154959EA-4017-4D9B-B4B4-BB48432F423E}" srcOrd="0" destOrd="0" presId="urn:microsoft.com/office/officeart/2005/8/layout/bList2#1"/>
    <dgm:cxn modelId="{B24A936B-166D-481D-AC8A-9A107ADA9D57}" srcId="{515179D5-CFE1-4895-8889-B12DA96D0E0F}" destId="{418545E7-DBF8-43BD-8E69-449E76868AA7}" srcOrd="0" destOrd="0" parTransId="{75EC8B96-C777-43F1-8004-4647FC7D4436}" sibTransId="{AAFDAE24-461C-4DE5-AF62-62F1EF2F197D}"/>
    <dgm:cxn modelId="{DF2D7F13-D532-4AA9-BBD4-57CE673ABB4F}" srcId="{0C931C7A-DC7B-4CFB-BF3F-9EDB33FA8E66}" destId="{C6C544A3-A060-438D-891C-D0FB3C47EEDB}" srcOrd="0" destOrd="0" parTransId="{F3B3DF01-0C05-430C-BE70-AE87F6B4F929}" sibTransId="{A5CEBC88-C2C0-415D-80F7-2076BB57D995}"/>
    <dgm:cxn modelId="{BC422BF0-E922-47BD-9B2F-7719C1223826}" type="presOf" srcId="{C1D0B105-F48E-46F0-84AA-595B361C45BE}" destId="{E8714ACB-AFAB-45A2-B302-A509D195153D}" srcOrd="0" destOrd="0" presId="urn:microsoft.com/office/officeart/2005/8/layout/bList2#1"/>
    <dgm:cxn modelId="{5F6B1FF5-D9F4-4A55-B4BD-B573A1DDBA90}" srcId="{7D5D44E8-7783-4784-B194-A321217C9944}" destId="{5D9B1D4D-3A61-4911-9418-B87A0AE8C529}" srcOrd="0" destOrd="0" parTransId="{CD12332B-61F8-457D-A898-06A60833FC30}" sibTransId="{2FD52C38-2EF0-4853-BE2D-0BA879159828}"/>
    <dgm:cxn modelId="{A0FFC1BA-AE2C-4C56-841A-5168E70C2199}" type="presOf" srcId="{418545E7-DBF8-43BD-8E69-449E76868AA7}" destId="{58847765-0C14-4049-904C-1744A3DC02DD}" srcOrd="0" destOrd="0" presId="urn:microsoft.com/office/officeart/2005/8/layout/bList2#1"/>
    <dgm:cxn modelId="{9309E590-8790-4282-A608-22DCE2E79E0A}" srcId="{E87FACB7-DC42-4E51-87AE-5D30EC138E7A}" destId="{656E974B-7669-4155-B76C-44A6B67AF8A6}" srcOrd="0" destOrd="0" parTransId="{818A2E75-E91F-4DF9-9C22-9CF2F31F2440}" sibTransId="{AEA2FB1A-CF7B-43A2-899D-5F0486D87522}"/>
    <dgm:cxn modelId="{570BF315-2AE2-4B24-9E20-37A6A66ADF7B}" type="presOf" srcId="{656E974B-7669-4155-B76C-44A6B67AF8A6}" destId="{FB5D1FEC-B9EF-48A0-B060-9D62B375BADC}" srcOrd="0" destOrd="0" presId="urn:microsoft.com/office/officeart/2005/8/layout/bList2#1"/>
    <dgm:cxn modelId="{42ED3927-2A0C-4646-9C9C-FF2093798865}" type="presOf" srcId="{84B1A35E-020C-4091-B95C-75F2BD0E5599}" destId="{F243E709-20FE-4A8A-A390-FA6FC6717D61}" srcOrd="0" destOrd="0" presId="urn:microsoft.com/office/officeart/2005/8/layout/bList2#1"/>
    <dgm:cxn modelId="{72A13028-C076-47C8-A67F-6C7C47F355A5}" type="presOf" srcId="{851E7ED0-BDF0-4715-A496-7298A8B95676}" destId="{A8F3B9F6-0F53-48FD-94AF-9C3EE5602F13}" srcOrd="0" destOrd="0" presId="urn:microsoft.com/office/officeart/2005/8/layout/bList2#1"/>
    <dgm:cxn modelId="{0A96062C-F684-4517-989D-1DF2A62A81AC}" srcId="{C6C544A3-A060-438D-891C-D0FB3C47EEDB}" destId="{060524CD-F7C6-4FD6-865B-407975735E72}" srcOrd="0" destOrd="0" parTransId="{4E8EB5F3-2589-41D1-8A2C-88A64E845B47}" sibTransId="{B7EF9073-C0DB-4280-BFC0-75704D0FA782}"/>
    <dgm:cxn modelId="{CFC09D5F-D5F9-407C-BDE1-3DC0E54AA5C7}" srcId="{8DB74A6C-EAE5-4BD9-93CC-7333526A39BE}" destId="{160A9443-1E60-47D9-A6DD-533B127A79F7}" srcOrd="0" destOrd="0" parTransId="{0397F10F-78CB-467B-B223-6B8B14C263E1}" sibTransId="{21994C8F-91DE-44C5-82CE-64B65BDC6930}"/>
    <dgm:cxn modelId="{7A075E8A-2122-4F15-B8E5-6FA1D8434E09}" srcId="{0C931C7A-DC7B-4CFB-BF3F-9EDB33FA8E66}" destId="{B6E9C332-716A-4EC0-9D89-7E4945A88627}" srcOrd="6" destOrd="0" parTransId="{0E6FAC20-9F9C-47F4-8E0F-5174AD0848F1}" sibTransId="{0A9E7411-A18A-4E54-B744-442E1882D51B}"/>
    <dgm:cxn modelId="{2AA24453-1F28-4561-A723-CC6A912F06BE}" type="presParOf" srcId="{E26ABB61-8F24-4388-A29C-49AAF85C28B8}" destId="{C13E2BB1-116C-441D-9E53-445AA06A6A2D}" srcOrd="0" destOrd="0" presId="urn:microsoft.com/office/officeart/2005/8/layout/bList2#1"/>
    <dgm:cxn modelId="{A07BFFC6-E00C-4A5E-9557-C3D8B51B685B}" type="presParOf" srcId="{C13E2BB1-116C-441D-9E53-445AA06A6A2D}" destId="{44F81CCA-B390-4766-82B7-7BECCE98C79D}" srcOrd="0" destOrd="0" presId="urn:microsoft.com/office/officeart/2005/8/layout/bList2#1"/>
    <dgm:cxn modelId="{80F36289-C0FF-4D23-93A2-077369983187}" type="presParOf" srcId="{C13E2BB1-116C-441D-9E53-445AA06A6A2D}" destId="{05A778B2-9976-4E53-B03A-98A17FF025C0}" srcOrd="1" destOrd="0" presId="urn:microsoft.com/office/officeart/2005/8/layout/bList2#1"/>
    <dgm:cxn modelId="{0971F207-8CC0-4E8A-B7B6-20748EC2C77B}" type="presParOf" srcId="{C13E2BB1-116C-441D-9E53-445AA06A6A2D}" destId="{E75AF006-75AC-4863-8FCC-61880558C81C}" srcOrd="2" destOrd="0" presId="urn:microsoft.com/office/officeart/2005/8/layout/bList2#1"/>
    <dgm:cxn modelId="{67A79108-F53E-4825-A656-3F544BAA430D}" type="presParOf" srcId="{C13E2BB1-116C-441D-9E53-445AA06A6A2D}" destId="{EBCC2A07-4E71-41E6-B713-A4262C1F47B3}" srcOrd="3" destOrd="0" presId="urn:microsoft.com/office/officeart/2005/8/layout/bList2#1"/>
    <dgm:cxn modelId="{F5FB30E1-768C-4804-9426-9B5FA054F914}" type="presParOf" srcId="{E26ABB61-8F24-4388-A29C-49AAF85C28B8}" destId="{4F706877-CEFA-4308-9A6C-6CF098AD2BC8}" srcOrd="1" destOrd="0" presId="urn:microsoft.com/office/officeart/2005/8/layout/bList2#1"/>
    <dgm:cxn modelId="{92E4C225-1146-4323-9BC7-DC06149DA18D}" type="presParOf" srcId="{E26ABB61-8F24-4388-A29C-49AAF85C28B8}" destId="{088506B5-7A17-4EEC-9F8A-7D923606C0D3}" srcOrd="2" destOrd="0" presId="urn:microsoft.com/office/officeart/2005/8/layout/bList2#1"/>
    <dgm:cxn modelId="{8A23DA03-B304-428D-A51C-CB4FFDE2FD2E}" type="presParOf" srcId="{088506B5-7A17-4EEC-9F8A-7D923606C0D3}" destId="{A8F3B9F6-0F53-48FD-94AF-9C3EE5602F13}" srcOrd="0" destOrd="0" presId="urn:microsoft.com/office/officeart/2005/8/layout/bList2#1"/>
    <dgm:cxn modelId="{AD0EE1F5-B88F-4C2B-A840-C0CEDADA59FD}" type="presParOf" srcId="{088506B5-7A17-4EEC-9F8A-7D923606C0D3}" destId="{F243E709-20FE-4A8A-A390-FA6FC6717D61}" srcOrd="1" destOrd="0" presId="urn:microsoft.com/office/officeart/2005/8/layout/bList2#1"/>
    <dgm:cxn modelId="{F88218BB-F312-4928-98C3-72B9168C824E}" type="presParOf" srcId="{088506B5-7A17-4EEC-9F8A-7D923606C0D3}" destId="{8053068D-68B7-4FAA-ABF4-E3F614BBCFBB}" srcOrd="2" destOrd="0" presId="urn:microsoft.com/office/officeart/2005/8/layout/bList2#1"/>
    <dgm:cxn modelId="{678FC4E8-8E90-4F24-9E1D-641953742C4D}" type="presParOf" srcId="{088506B5-7A17-4EEC-9F8A-7D923606C0D3}" destId="{31402E06-E000-4D61-BBA7-AFE93A64CCB2}" srcOrd="3" destOrd="0" presId="urn:microsoft.com/office/officeart/2005/8/layout/bList2#1"/>
    <dgm:cxn modelId="{1310A007-DFCF-49B0-9982-A19868636145}" type="presParOf" srcId="{E26ABB61-8F24-4388-A29C-49AAF85C28B8}" destId="{1A270F29-4493-457B-AED2-D0F5F2C53CAD}" srcOrd="3" destOrd="0" presId="urn:microsoft.com/office/officeart/2005/8/layout/bList2#1"/>
    <dgm:cxn modelId="{A482C020-4944-460A-A5FD-1022470E3CBE}" type="presParOf" srcId="{E26ABB61-8F24-4388-A29C-49AAF85C28B8}" destId="{D46A01CF-AD91-4388-BCF4-0F57567317C5}" srcOrd="4" destOrd="0" presId="urn:microsoft.com/office/officeart/2005/8/layout/bList2#1"/>
    <dgm:cxn modelId="{70401528-B6AD-40A9-BB60-A25AB7F945C8}" type="presParOf" srcId="{D46A01CF-AD91-4388-BCF4-0F57567317C5}" destId="{89A9BB1A-F80F-4733-9851-CDCB07EBB920}" srcOrd="0" destOrd="0" presId="urn:microsoft.com/office/officeart/2005/8/layout/bList2#1"/>
    <dgm:cxn modelId="{928B912A-BF5A-4E5E-8806-E4B01472A7CB}" type="presParOf" srcId="{D46A01CF-AD91-4388-BCF4-0F57567317C5}" destId="{0D601E68-CD09-4B60-933D-B3A9938FCCE0}" srcOrd="1" destOrd="0" presId="urn:microsoft.com/office/officeart/2005/8/layout/bList2#1"/>
    <dgm:cxn modelId="{5A7C172E-8AFB-4B4A-B037-C2212D8790AD}" type="presParOf" srcId="{D46A01CF-AD91-4388-BCF4-0F57567317C5}" destId="{1E8654B8-162C-4B1E-859A-A3DE4CA33E75}" srcOrd="2" destOrd="0" presId="urn:microsoft.com/office/officeart/2005/8/layout/bList2#1"/>
    <dgm:cxn modelId="{208A9384-409B-4721-B008-2B2EC2A46075}" type="presParOf" srcId="{D46A01CF-AD91-4388-BCF4-0F57567317C5}" destId="{A7EB0456-5699-4430-B75F-F9A363282386}" srcOrd="3" destOrd="0" presId="urn:microsoft.com/office/officeart/2005/8/layout/bList2#1"/>
    <dgm:cxn modelId="{B815D56C-71BB-4705-AD9F-C9934C4EDB30}" type="presParOf" srcId="{E26ABB61-8F24-4388-A29C-49AAF85C28B8}" destId="{CB9BAC26-0C72-429D-A731-CF6C1265CB71}" srcOrd="5" destOrd="0" presId="urn:microsoft.com/office/officeart/2005/8/layout/bList2#1"/>
    <dgm:cxn modelId="{0EABCDC5-F068-4F57-A282-5A035DFFAAA5}" type="presParOf" srcId="{E26ABB61-8F24-4388-A29C-49AAF85C28B8}" destId="{83DA79A5-DBE9-477B-AC94-15FF32737A93}" srcOrd="6" destOrd="0" presId="urn:microsoft.com/office/officeart/2005/8/layout/bList2#1"/>
    <dgm:cxn modelId="{7211B669-9CC5-48D2-9BB8-DEBE69360AE7}" type="presParOf" srcId="{83DA79A5-DBE9-477B-AC94-15FF32737A93}" destId="{FB5D1FEC-B9EF-48A0-B060-9D62B375BADC}" srcOrd="0" destOrd="0" presId="urn:microsoft.com/office/officeart/2005/8/layout/bList2#1"/>
    <dgm:cxn modelId="{98CEB75F-F20A-4C5C-9C55-6FB3671BF8A3}" type="presParOf" srcId="{83DA79A5-DBE9-477B-AC94-15FF32737A93}" destId="{154959EA-4017-4D9B-B4B4-BB48432F423E}" srcOrd="1" destOrd="0" presId="urn:microsoft.com/office/officeart/2005/8/layout/bList2#1"/>
    <dgm:cxn modelId="{AF4309DB-8D27-4751-AF2B-8C546B5A006B}" type="presParOf" srcId="{83DA79A5-DBE9-477B-AC94-15FF32737A93}" destId="{630DE3DA-4906-460F-B245-DA5A6E6E66BF}" srcOrd="2" destOrd="0" presId="urn:microsoft.com/office/officeart/2005/8/layout/bList2#1"/>
    <dgm:cxn modelId="{4812DF31-E4FF-481C-B4F3-A7DBEC0C1C4A}" type="presParOf" srcId="{83DA79A5-DBE9-477B-AC94-15FF32737A93}" destId="{FF6B7B21-4361-4ED4-BAF6-8E20B36EDAB7}" srcOrd="3" destOrd="0" presId="urn:microsoft.com/office/officeart/2005/8/layout/bList2#1"/>
    <dgm:cxn modelId="{E5548DE8-6800-4A90-9D14-A30A9F51C009}" type="presParOf" srcId="{E26ABB61-8F24-4388-A29C-49AAF85C28B8}" destId="{E8714ACB-AFAB-45A2-B302-A509D195153D}" srcOrd="7" destOrd="0" presId="urn:microsoft.com/office/officeart/2005/8/layout/bList2#1"/>
    <dgm:cxn modelId="{037E5995-E623-4F78-A04A-6D113F0B9D84}" type="presParOf" srcId="{E26ABB61-8F24-4388-A29C-49AAF85C28B8}" destId="{D62669FF-F9CF-4985-A46F-BF34A33326BD}" srcOrd="8" destOrd="0" presId="urn:microsoft.com/office/officeart/2005/8/layout/bList2#1"/>
    <dgm:cxn modelId="{152D855A-542D-4F63-B1F0-9E1432D5378E}" type="presParOf" srcId="{D62669FF-F9CF-4985-A46F-BF34A33326BD}" destId="{336E745A-C6DA-4807-9F54-0AE23E88598D}" srcOrd="0" destOrd="0" presId="urn:microsoft.com/office/officeart/2005/8/layout/bList2#1"/>
    <dgm:cxn modelId="{8DA5D57D-9953-4A65-8429-9E61B1F95FB5}" type="presParOf" srcId="{D62669FF-F9CF-4985-A46F-BF34A33326BD}" destId="{78444CEB-FE75-40FC-A024-D9A80DD9BA6C}" srcOrd="1" destOrd="0" presId="urn:microsoft.com/office/officeart/2005/8/layout/bList2#1"/>
    <dgm:cxn modelId="{30FB8779-FF5C-46CE-A140-69ED53184C52}" type="presParOf" srcId="{D62669FF-F9CF-4985-A46F-BF34A33326BD}" destId="{6B63D473-8AA8-4701-8A49-BF790F4834F1}" srcOrd="2" destOrd="0" presId="urn:microsoft.com/office/officeart/2005/8/layout/bList2#1"/>
    <dgm:cxn modelId="{9F408B11-0C01-40A8-9E7E-365C57C6F24A}" type="presParOf" srcId="{D62669FF-F9CF-4985-A46F-BF34A33326BD}" destId="{CA34C87C-7884-43E3-99E4-AEA64B1F1EAD}" srcOrd="3" destOrd="0" presId="urn:microsoft.com/office/officeart/2005/8/layout/bList2#1"/>
    <dgm:cxn modelId="{54A55A95-FEB3-409C-8A02-564C3E7CEE7A}" type="presParOf" srcId="{E26ABB61-8F24-4388-A29C-49AAF85C28B8}" destId="{3CDC2600-CF8F-44C2-A219-20D8C08123E5}" srcOrd="9" destOrd="0" presId="urn:microsoft.com/office/officeart/2005/8/layout/bList2#1"/>
    <dgm:cxn modelId="{7383981E-5A93-480F-964E-65DB06AF3261}" type="presParOf" srcId="{E26ABB61-8F24-4388-A29C-49AAF85C28B8}" destId="{3F5444D2-C04C-42A8-9072-88B58379FB18}" srcOrd="10" destOrd="0" presId="urn:microsoft.com/office/officeart/2005/8/layout/bList2#1"/>
    <dgm:cxn modelId="{8CE53C93-0F98-4B91-B658-BD71F5B0D54F}" type="presParOf" srcId="{3F5444D2-C04C-42A8-9072-88B58379FB18}" destId="{58847765-0C14-4049-904C-1744A3DC02DD}" srcOrd="0" destOrd="0" presId="urn:microsoft.com/office/officeart/2005/8/layout/bList2#1"/>
    <dgm:cxn modelId="{4BE3F60D-3D04-4E8C-B899-79ED8CE8FC7E}" type="presParOf" srcId="{3F5444D2-C04C-42A8-9072-88B58379FB18}" destId="{883055CE-44D6-4094-86CE-134394443073}" srcOrd="1" destOrd="0" presId="urn:microsoft.com/office/officeart/2005/8/layout/bList2#1"/>
    <dgm:cxn modelId="{60A3BCCE-8946-4162-98AE-014757D53192}" type="presParOf" srcId="{3F5444D2-C04C-42A8-9072-88B58379FB18}" destId="{96FDA1BC-6B3C-4DD3-967B-12E8737B7C39}" srcOrd="2" destOrd="0" presId="urn:microsoft.com/office/officeart/2005/8/layout/bList2#1"/>
    <dgm:cxn modelId="{F04BE4EC-ED35-4132-B8CF-21FE44A54162}" type="presParOf" srcId="{3F5444D2-C04C-42A8-9072-88B58379FB18}" destId="{2BEB2AE3-0765-4C05-8C34-3B95B92F2AF9}" srcOrd="3" destOrd="0" presId="urn:microsoft.com/office/officeart/2005/8/layout/bList2#1"/>
    <dgm:cxn modelId="{C9CBAB22-0EDC-4198-84A4-F5AB8ECCAC40}" type="presParOf" srcId="{E26ABB61-8F24-4388-A29C-49AAF85C28B8}" destId="{E35A0D85-3DBE-4994-BC5E-5F53B4FA62C6}" srcOrd="11" destOrd="0" presId="urn:microsoft.com/office/officeart/2005/8/layout/bList2#1"/>
    <dgm:cxn modelId="{E74DCA61-7306-4C5F-956D-46212A086CF1}" type="presParOf" srcId="{E26ABB61-8F24-4388-A29C-49AAF85C28B8}" destId="{327846EA-046C-4A7B-B57A-C7A1F66B73FA}" srcOrd="12" destOrd="0" presId="urn:microsoft.com/office/officeart/2005/8/layout/bList2#1"/>
    <dgm:cxn modelId="{A3681430-C7E4-4C0A-81FC-1DDA340423B4}" type="presParOf" srcId="{327846EA-046C-4A7B-B57A-C7A1F66B73FA}" destId="{6E6B9FAD-ED3E-4549-A471-2530F5D5EACD}" srcOrd="0" destOrd="0" presId="urn:microsoft.com/office/officeart/2005/8/layout/bList2#1"/>
    <dgm:cxn modelId="{97ADFF2E-3FB1-4A22-90ED-DE29214108C5}" type="presParOf" srcId="{327846EA-046C-4A7B-B57A-C7A1F66B73FA}" destId="{D7E3911B-7BC2-4494-B648-737D456697EF}" srcOrd="1" destOrd="0" presId="urn:microsoft.com/office/officeart/2005/8/layout/bList2#1"/>
    <dgm:cxn modelId="{FAF8CA1A-04FB-46E2-BE0A-5ED03E04EB04}" type="presParOf" srcId="{327846EA-046C-4A7B-B57A-C7A1F66B73FA}" destId="{84AE464D-F6D1-4763-864F-5C57D7D3986E}" srcOrd="2" destOrd="0" presId="urn:microsoft.com/office/officeart/2005/8/layout/bList2#1"/>
    <dgm:cxn modelId="{B77B2EEB-07D2-4889-B4BD-DB171BA5CE1E}" type="presParOf" srcId="{327846EA-046C-4A7B-B57A-C7A1F66B73FA}" destId="{08C8F5D2-73C0-440D-877A-39BBDC47B5CE}" srcOrd="3" destOrd="0" presId="urn:microsoft.com/office/officeart/2005/8/layout/bList2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F81CCA-B390-4766-82B7-7BECCE98C79D}">
      <dsp:nvSpPr>
        <dsp:cNvPr id="0" name=""/>
        <dsp:cNvSpPr/>
      </dsp:nvSpPr>
      <dsp:spPr>
        <a:xfrm>
          <a:off x="380215" y="57407"/>
          <a:ext cx="1772632" cy="215893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49530" rIns="16510" bIns="1651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prstClr val="black"/>
              </a:solidFill>
            </a:rPr>
            <a:t>Развитие коммунального хозяйства Щепкинского сельского поселения</a:t>
          </a:r>
          <a:endParaRPr lang="ru-RU" sz="1300" kern="1200" dirty="0"/>
        </a:p>
      </dsp:txBody>
      <dsp:txXfrm>
        <a:off x="421750" y="98942"/>
        <a:ext cx="1689562" cy="2117398"/>
      </dsp:txXfrm>
    </dsp:sp>
    <dsp:sp modelId="{E75AF006-75AC-4863-8FCC-61880558C81C}">
      <dsp:nvSpPr>
        <dsp:cNvPr id="0" name=""/>
        <dsp:cNvSpPr/>
      </dsp:nvSpPr>
      <dsp:spPr>
        <a:xfrm>
          <a:off x="422049" y="1833659"/>
          <a:ext cx="1772632" cy="568989"/>
        </a:xfrm>
        <a:prstGeom prst="rect">
          <a:avLst/>
        </a:prstGeom>
        <a:solidFill>
          <a:schemeClr val="accent2">
            <a:lumMod val="7500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2286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122,5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422049" y="1833659"/>
        <a:ext cx="1248332" cy="568989"/>
      </dsp:txXfrm>
    </dsp:sp>
    <dsp:sp modelId="{EBCC2A07-4E71-41E6-B713-A4262C1F47B3}">
      <dsp:nvSpPr>
        <dsp:cNvPr id="0" name=""/>
        <dsp:cNvSpPr/>
      </dsp:nvSpPr>
      <dsp:spPr>
        <a:xfrm>
          <a:off x="1333990" y="1795454"/>
          <a:ext cx="1360019" cy="913762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4000" r="-34000"/>
          </a:stretch>
        </a:blip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8F3B9F6-0F53-48FD-94AF-9C3EE5602F13}">
      <dsp:nvSpPr>
        <dsp:cNvPr id="0" name=""/>
        <dsp:cNvSpPr/>
      </dsp:nvSpPr>
      <dsp:spPr>
        <a:xfrm>
          <a:off x="2948103" y="230970"/>
          <a:ext cx="1772632" cy="1323232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49530" rIns="16510" bIns="1651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prstClr val="black"/>
              </a:solidFill>
            </a:rPr>
            <a:t>Обеспечение общественного порядка и противодействие преступности</a:t>
          </a:r>
          <a:endParaRPr lang="ru-RU" sz="1300" kern="1200" dirty="0"/>
        </a:p>
      </dsp:txBody>
      <dsp:txXfrm>
        <a:off x="2979108" y="261975"/>
        <a:ext cx="1710622" cy="1292227"/>
      </dsp:txXfrm>
    </dsp:sp>
    <dsp:sp modelId="{8053068D-68B7-4FAA-ABF4-E3F614BBCFBB}">
      <dsp:nvSpPr>
        <dsp:cNvPr id="0" name=""/>
        <dsp:cNvSpPr/>
      </dsp:nvSpPr>
      <dsp:spPr>
        <a:xfrm>
          <a:off x="2920202" y="1554201"/>
          <a:ext cx="1772632" cy="568989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2286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338,8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2920202" y="1554201"/>
        <a:ext cx="1248332" cy="568989"/>
      </dsp:txXfrm>
    </dsp:sp>
    <dsp:sp modelId="{31402E06-E000-4D61-BBA7-AFE93A64CCB2}">
      <dsp:nvSpPr>
        <dsp:cNvPr id="0" name=""/>
        <dsp:cNvSpPr/>
      </dsp:nvSpPr>
      <dsp:spPr>
        <a:xfrm>
          <a:off x="4245068" y="1420357"/>
          <a:ext cx="1087573" cy="1021920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9A9BB1A-F80F-4733-9851-CDCB07EBB920}">
      <dsp:nvSpPr>
        <dsp:cNvPr id="0" name=""/>
        <dsp:cNvSpPr/>
      </dsp:nvSpPr>
      <dsp:spPr>
        <a:xfrm>
          <a:off x="5658638" y="368038"/>
          <a:ext cx="1772632" cy="1323232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49530" rIns="16510" bIns="16510" numCol="1" spcCol="1270" anchor="t" anchorCtr="0">
          <a:noAutofit/>
        </a:bodyPr>
        <a:lstStyle/>
        <a:p>
          <a:pPr marL="114300" lvl="1" indent="-114300" algn="ctr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smtClean="0">
              <a:solidFill>
                <a:prstClr val="black"/>
              </a:solidFill>
            </a:rPr>
            <a:t>Развитие культуры</a:t>
          </a:r>
          <a:endParaRPr lang="ru-RU" sz="1300" kern="1200" dirty="0"/>
        </a:p>
      </dsp:txBody>
      <dsp:txXfrm>
        <a:off x="5689643" y="399043"/>
        <a:ext cx="1710622" cy="1292227"/>
      </dsp:txXfrm>
    </dsp:sp>
    <dsp:sp modelId="{1E8654B8-162C-4B1E-859A-A3DE4CA33E75}">
      <dsp:nvSpPr>
        <dsp:cNvPr id="0" name=""/>
        <dsp:cNvSpPr/>
      </dsp:nvSpPr>
      <dsp:spPr>
        <a:xfrm>
          <a:off x="5658638" y="1691271"/>
          <a:ext cx="1772632" cy="568989"/>
        </a:xfrm>
        <a:prstGeom prst="rect">
          <a:avLst/>
        </a:prstGeom>
        <a:solidFill>
          <a:srgbClr val="00FF00"/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2286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12 478,0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5658638" y="1691271"/>
        <a:ext cx="1248332" cy="568989"/>
      </dsp:txXfrm>
    </dsp:sp>
    <dsp:sp modelId="{A7EB0456-5699-4430-B75F-F9A363282386}">
      <dsp:nvSpPr>
        <dsp:cNvPr id="0" name=""/>
        <dsp:cNvSpPr/>
      </dsp:nvSpPr>
      <dsp:spPr>
        <a:xfrm>
          <a:off x="6777615" y="1668832"/>
          <a:ext cx="979421" cy="846056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3000" r="-13000"/>
          </a:stretch>
        </a:blip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B5D1FEC-B9EF-48A0-B060-9D62B375BADC}">
      <dsp:nvSpPr>
        <dsp:cNvPr id="0" name=""/>
        <dsp:cNvSpPr/>
      </dsp:nvSpPr>
      <dsp:spPr>
        <a:xfrm>
          <a:off x="7419" y="3087515"/>
          <a:ext cx="1772632" cy="1323232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49530" rIns="16510" bIns="1651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smtClean="0">
              <a:solidFill>
                <a:prstClr val="black"/>
              </a:solidFill>
            </a:rPr>
            <a:t>Развитие сети автомобильных дорог общего пользования Щепкинского сельского поселения</a:t>
          </a:r>
          <a:endParaRPr lang="ru-RU" sz="1300" kern="1200" dirty="0"/>
        </a:p>
      </dsp:txBody>
      <dsp:txXfrm>
        <a:off x="38424" y="3118520"/>
        <a:ext cx="1710622" cy="1292227"/>
      </dsp:txXfrm>
    </dsp:sp>
    <dsp:sp modelId="{630DE3DA-4906-460F-B245-DA5A6E6E66BF}">
      <dsp:nvSpPr>
        <dsp:cNvPr id="0" name=""/>
        <dsp:cNvSpPr/>
      </dsp:nvSpPr>
      <dsp:spPr>
        <a:xfrm>
          <a:off x="7419" y="4410747"/>
          <a:ext cx="1772632" cy="568989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2286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2 159,6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7419" y="4410747"/>
        <a:ext cx="1248332" cy="568989"/>
      </dsp:txXfrm>
    </dsp:sp>
    <dsp:sp modelId="{FF6B7B21-4361-4ED4-BAF6-8E20B36EDAB7}">
      <dsp:nvSpPr>
        <dsp:cNvPr id="0" name=""/>
        <dsp:cNvSpPr/>
      </dsp:nvSpPr>
      <dsp:spPr>
        <a:xfrm>
          <a:off x="1180082" y="4316523"/>
          <a:ext cx="872051" cy="989627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36E745A-C6DA-4807-9F54-0AE23E88598D}">
      <dsp:nvSpPr>
        <dsp:cNvPr id="0" name=""/>
        <dsp:cNvSpPr/>
      </dsp:nvSpPr>
      <dsp:spPr>
        <a:xfrm>
          <a:off x="2205839" y="3102059"/>
          <a:ext cx="1772632" cy="1323232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49530" rIns="16510" bIns="1651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smtClean="0">
              <a:solidFill>
                <a:prstClr val="black"/>
              </a:solidFill>
            </a:rPr>
            <a:t>Развитие муниципальной службы в Щепкинском сельском поселении</a:t>
          </a:r>
          <a:endParaRPr lang="ru-RU" sz="1300" kern="1200"/>
        </a:p>
      </dsp:txBody>
      <dsp:txXfrm>
        <a:off x="2236844" y="3133064"/>
        <a:ext cx="1710622" cy="1292227"/>
      </dsp:txXfrm>
    </dsp:sp>
    <dsp:sp modelId="{6B63D473-8AA8-4701-8A49-BF790F4834F1}">
      <dsp:nvSpPr>
        <dsp:cNvPr id="0" name=""/>
        <dsp:cNvSpPr/>
      </dsp:nvSpPr>
      <dsp:spPr>
        <a:xfrm>
          <a:off x="2205839" y="4425291"/>
          <a:ext cx="1772632" cy="568989"/>
        </a:xfrm>
        <a:prstGeom prst="rect">
          <a:avLst/>
        </a:prstGeom>
        <a:solidFill>
          <a:schemeClr val="accent2">
            <a:lumMod val="5000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2286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30,0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2205839" y="4425291"/>
        <a:ext cx="1248332" cy="568989"/>
      </dsp:txXfrm>
    </dsp:sp>
    <dsp:sp modelId="{CA34C87C-7884-43E3-99E4-AEA64B1F1EAD}">
      <dsp:nvSpPr>
        <dsp:cNvPr id="0" name=""/>
        <dsp:cNvSpPr/>
      </dsp:nvSpPr>
      <dsp:spPr>
        <a:xfrm>
          <a:off x="3347588" y="4360156"/>
          <a:ext cx="933876" cy="931450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4000" b="-24000"/>
          </a:stretch>
        </a:blip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8847765-0C14-4049-904C-1744A3DC02DD}">
      <dsp:nvSpPr>
        <dsp:cNvPr id="0" name=""/>
        <dsp:cNvSpPr/>
      </dsp:nvSpPr>
      <dsp:spPr>
        <a:xfrm>
          <a:off x="4532665" y="3090776"/>
          <a:ext cx="1772632" cy="1323232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49530" rIns="16510" bIns="1651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smtClean="0">
              <a:solidFill>
                <a:prstClr val="black"/>
              </a:solidFill>
            </a:rPr>
            <a:t>Управление муниципальным имуществом</a:t>
          </a:r>
          <a:endParaRPr lang="ru-RU" sz="1300" kern="1200"/>
        </a:p>
      </dsp:txBody>
      <dsp:txXfrm>
        <a:off x="4563670" y="3121781"/>
        <a:ext cx="1710622" cy="1292227"/>
      </dsp:txXfrm>
    </dsp:sp>
    <dsp:sp modelId="{96FDA1BC-6B3C-4DD3-967B-12E8737B7C39}">
      <dsp:nvSpPr>
        <dsp:cNvPr id="0" name=""/>
        <dsp:cNvSpPr/>
      </dsp:nvSpPr>
      <dsp:spPr>
        <a:xfrm>
          <a:off x="4519530" y="4449769"/>
          <a:ext cx="1772632" cy="568989"/>
        </a:xfrm>
        <a:prstGeom prst="rect">
          <a:avLst/>
        </a:prstGeom>
        <a:solidFill>
          <a:srgbClr val="92D050"/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2286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389,1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4519530" y="4449769"/>
        <a:ext cx="1248332" cy="568989"/>
      </dsp:txXfrm>
    </dsp:sp>
    <dsp:sp modelId="{2BEB2AE3-0765-4C05-8C34-3B95B92F2AF9}">
      <dsp:nvSpPr>
        <dsp:cNvPr id="0" name=""/>
        <dsp:cNvSpPr/>
      </dsp:nvSpPr>
      <dsp:spPr>
        <a:xfrm>
          <a:off x="5565591" y="4198044"/>
          <a:ext cx="956534" cy="1147599"/>
        </a:xfrm>
        <a:prstGeom prst="ellipse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E6B9FAD-ED3E-4549-A471-2530F5D5EACD}">
      <dsp:nvSpPr>
        <dsp:cNvPr id="0" name=""/>
        <dsp:cNvSpPr/>
      </dsp:nvSpPr>
      <dsp:spPr>
        <a:xfrm>
          <a:off x="6675831" y="3113403"/>
          <a:ext cx="1772632" cy="1323232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49530" rIns="16510" bIns="1651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smtClean="0">
              <a:solidFill>
                <a:prstClr val="black"/>
              </a:solidFill>
            </a:rPr>
            <a:t>Благоустройство территории Щепкинского сельского поселения</a:t>
          </a:r>
          <a:endParaRPr lang="ru-RU" sz="1300" kern="1200"/>
        </a:p>
      </dsp:txBody>
      <dsp:txXfrm>
        <a:off x="6706836" y="3144408"/>
        <a:ext cx="1710622" cy="1292227"/>
      </dsp:txXfrm>
    </dsp:sp>
    <dsp:sp modelId="{84AE464D-F6D1-4763-864F-5C57D7D3986E}">
      <dsp:nvSpPr>
        <dsp:cNvPr id="0" name=""/>
        <dsp:cNvSpPr/>
      </dsp:nvSpPr>
      <dsp:spPr>
        <a:xfrm>
          <a:off x="6675831" y="4436636"/>
          <a:ext cx="1772632" cy="5689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0" rIns="1778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6 </a:t>
          </a:r>
          <a:r>
            <a:rPr lang="ru-RU" sz="1800" kern="1200" dirty="0" smtClean="0">
              <a:solidFill>
                <a:schemeClr val="tx1"/>
              </a:solidFill>
            </a:rPr>
            <a:t>531,4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6675831" y="4436636"/>
        <a:ext cx="1248332" cy="568989"/>
      </dsp:txXfrm>
    </dsp:sp>
    <dsp:sp modelId="{08C8F5D2-73C0-440D-877A-39BBDC47B5CE}">
      <dsp:nvSpPr>
        <dsp:cNvPr id="0" name=""/>
        <dsp:cNvSpPr/>
      </dsp:nvSpPr>
      <dsp:spPr>
        <a:xfrm>
          <a:off x="7909366" y="4394189"/>
          <a:ext cx="750306" cy="886073"/>
        </a:xfrm>
        <a:prstGeom prst="ellipse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0" r="-10000"/>
          </a:stretch>
        </a:blip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#1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0.83654</cdr:x>
      <cdr:y>0.07042</cdr:y>
    </cdr:from>
    <cdr:to>
      <cdr:x>0.98749</cdr:x>
      <cdr:y>0.15493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6686358" y="360041"/>
          <a:ext cx="1206510" cy="43204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b="1" dirty="0" smtClean="0">
              <a:solidFill>
                <a:schemeClr val="accent2">
                  <a:lumMod val="50000"/>
                </a:schemeClr>
              </a:solidFill>
            </a:rPr>
            <a:t>(тыс. руб.)</a:t>
          </a:r>
          <a:endParaRPr lang="ru-RU" b="1" dirty="0">
            <a:solidFill>
              <a:schemeClr val="accent2">
                <a:lumMod val="50000"/>
              </a:schemeClr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0.83654</cdr:x>
      <cdr:y>0.07042</cdr:y>
    </cdr:from>
    <cdr:to>
      <cdr:x>0.98749</cdr:x>
      <cdr:y>0.1831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6686371" y="360040"/>
          <a:ext cx="1206526" cy="57606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b="1" dirty="0" smtClean="0">
              <a:solidFill>
                <a:schemeClr val="accent2">
                  <a:lumMod val="50000"/>
                </a:schemeClr>
              </a:solidFill>
            </a:rPr>
            <a:t>(тыс. руб.)</a:t>
          </a:r>
          <a:endParaRPr lang="ru-RU" b="1" dirty="0">
            <a:solidFill>
              <a:schemeClr val="accent2">
                <a:lumMod val="50000"/>
              </a:schemeClr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0.72222</cdr:y>
    </cdr:from>
    <cdr:to>
      <cdr:x>0.29091</cdr:x>
      <cdr:y>1</cdr:y>
    </cdr:to>
    <cdr:pic>
      <cdr:nvPicPr>
        <cdr:cNvPr id="2" name="Рисунок 1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0" y="3744416"/>
          <a:ext cx="2304255" cy="1440160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  <a:effectLst xmlns:a="http://schemas.openxmlformats.org/drawingml/2006/main">
          <a:softEdge rad="112500"/>
        </a:effectLst>
      </cdr:spPr>
    </cdr:pic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0.24637</cdr:x>
      <cdr:y>0.05156</cdr:y>
    </cdr:from>
    <cdr:to>
      <cdr:x>0.37135</cdr:x>
      <cdr:y>0.85727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2016224" y="233876"/>
          <a:ext cx="1022722" cy="3654555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60000"/>
            <a:lumOff val="40000"/>
          </a:schemeClr>
        </a:solidFill>
        <a:ln xmlns:a="http://schemas.openxmlformats.org/drawingml/2006/main">
          <a:solidFill>
            <a:schemeClr val="bg1">
              <a:lumMod val="5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vert="vert270"/>
        <a:lstStyle xmlns:a="http://schemas.openxmlformats.org/drawingml/2006/main"/>
        <a:p xmlns:a="http://schemas.openxmlformats.org/drawingml/2006/main">
          <a:pPr algn="ctr"/>
          <a:r>
            <a: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Доходы бюджета Щепкинского сельского поселения –                                        30 268,4 тыс. руб.</a:t>
          </a:r>
          <a:endParaRPr lang="ru-RU" sz="16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0.64957</cdr:x>
      <cdr:y>0.04763</cdr:y>
    </cdr:from>
    <cdr:to>
      <cdr:x>0.76131</cdr:x>
      <cdr:y>0.83746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5472608" y="216024"/>
          <a:ext cx="941370" cy="3582547"/>
        </a:xfrm>
        <a:prstGeom xmlns:a="http://schemas.openxmlformats.org/drawingml/2006/main" prst="rect">
          <a:avLst/>
        </a:prstGeom>
        <a:solidFill xmlns:a="http://schemas.openxmlformats.org/drawingml/2006/main">
          <a:srgbClr val="C00000"/>
        </a:solidFill>
        <a:ln xmlns:a="http://schemas.openxmlformats.org/drawingml/2006/main">
          <a:solidFill>
            <a:schemeClr val="bg1">
              <a:lumMod val="5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vert270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Расходы бюджета </a:t>
          </a:r>
          <a:r>
            <a: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Щ</a:t>
          </a:r>
          <a:r>
            <a: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епкинского сельского поселения –                                          31 034,0 тыс. рублей</a:t>
          </a:r>
          <a:endParaRPr lang="ru-RU" sz="16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0.41356</cdr:x>
      <cdr:y>0.07938</cdr:y>
    </cdr:from>
    <cdr:to>
      <cdr:x>0.63354</cdr:x>
      <cdr:y>0.29839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3384376" y="360040"/>
          <a:ext cx="1800200" cy="993398"/>
        </a:xfrm>
        <a:prstGeom xmlns:a="http://schemas.openxmlformats.org/drawingml/2006/main" prst="rect">
          <a:avLst/>
        </a:prstGeom>
        <a:solidFill xmlns:a="http://schemas.openxmlformats.org/drawingml/2006/main">
          <a:srgbClr val="39D624"/>
        </a:solidFill>
        <a:ln xmlns:a="http://schemas.openxmlformats.org/drawingml/2006/main">
          <a:solidFill>
            <a:schemeClr val="bg1">
              <a:lumMod val="5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Доходы в расчете на 1 человека – </a:t>
          </a:r>
          <a:r>
            <a:rPr lang="en-US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      </a:t>
          </a:r>
          <a:r>
            <a: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3 186 рублей</a:t>
          </a:r>
          <a:endParaRPr lang="ru-RU" sz="16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0.41356</cdr:x>
      <cdr:y>0.63502</cdr:y>
    </cdr:from>
    <cdr:to>
      <cdr:x>0.64233</cdr:x>
      <cdr:y>0.8414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3384376" y="2880320"/>
          <a:ext cx="1872208" cy="936104"/>
        </a:xfrm>
        <a:prstGeom xmlns:a="http://schemas.openxmlformats.org/drawingml/2006/main" prst="rect">
          <a:avLst/>
        </a:prstGeom>
        <a:solidFill xmlns:a="http://schemas.openxmlformats.org/drawingml/2006/main">
          <a:srgbClr val="4EAC60"/>
        </a:solidFill>
        <a:ln xmlns:a="http://schemas.openxmlformats.org/drawingml/2006/main">
          <a:solidFill>
            <a:schemeClr val="bg1">
              <a:lumMod val="5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Расходы в расчете на 1 человека – </a:t>
          </a:r>
          <a:r>
            <a:rPr lang="en-US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              </a:t>
          </a:r>
          <a:r>
            <a: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3 267 рублей</a:t>
          </a:r>
          <a:endParaRPr lang="ru-RU" sz="16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0.09525</cdr:y>
    </cdr:from>
    <cdr:to>
      <cdr:x>0.23758</cdr:x>
      <cdr:y>0.28576</cdr:y>
    </cdr:to>
    <cdr:sp macro="" textlink="">
      <cdr:nvSpPr>
        <cdr:cNvPr id="6" name="Пятиугольник 5"/>
        <cdr:cNvSpPr/>
      </cdr:nvSpPr>
      <cdr:spPr>
        <a:xfrm xmlns:a="http://schemas.openxmlformats.org/drawingml/2006/main">
          <a:off x="-539552" y="432048"/>
          <a:ext cx="1944216" cy="864096"/>
        </a:xfrm>
        <a:prstGeom xmlns:a="http://schemas.openxmlformats.org/drawingml/2006/main" prst="homePlate">
          <a:avLst/>
        </a:prstGeom>
        <a:solidFill xmlns:a="http://schemas.openxmlformats.org/drawingml/2006/main">
          <a:srgbClr val="39C1B1"/>
        </a:solidFill>
        <a:ln xmlns:a="http://schemas.openxmlformats.org/drawingml/2006/main">
          <a:solidFill>
            <a:schemeClr val="bg1">
              <a:lumMod val="5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Налоговые доходы –            27 635,2 тыс. руб.</a:t>
          </a:r>
          <a:endParaRPr lang="ru-RU" sz="16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0.76923</cdr:x>
      <cdr:y>0.01588</cdr:y>
    </cdr:from>
    <cdr:to>
      <cdr:x>1</cdr:x>
      <cdr:y>0.1905</cdr:y>
    </cdr:to>
    <cdr:sp macro="" textlink="">
      <cdr:nvSpPr>
        <cdr:cNvPr id="7" name="Пятиугольник 6"/>
        <cdr:cNvSpPr/>
      </cdr:nvSpPr>
      <cdr:spPr>
        <a:xfrm xmlns:a="http://schemas.openxmlformats.org/drawingml/2006/main">
          <a:off x="6480720" y="72008"/>
          <a:ext cx="1944216" cy="792088"/>
        </a:xfrm>
        <a:prstGeom xmlns:a="http://schemas.openxmlformats.org/drawingml/2006/main" prst="homePlate">
          <a:avLst/>
        </a:prstGeom>
        <a:solidFill xmlns:a="http://schemas.openxmlformats.org/drawingml/2006/main">
          <a:srgbClr val="FFFF00"/>
        </a:solidFill>
        <a:ln xmlns:a="http://schemas.openxmlformats.org/drawingml/2006/main">
          <a:solidFill>
            <a:schemeClr val="bg1">
              <a:lumMod val="50000"/>
            </a:schemeClr>
          </a:solidFill>
        </a:ln>
        <a:scene3d xmlns:a="http://schemas.openxmlformats.org/drawingml/2006/main">
          <a:camera prst="orthographicFront">
            <a:rot lat="0" lon="10800000" rev="0"/>
          </a:camera>
          <a:lightRig rig="threePt" dir="t"/>
        </a:scene3d>
        <a:sp3d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vert="horz">
          <a:flatTx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Расходы на ЖКХ – 6 630,2 тыс. руб.</a:t>
          </a:r>
          <a:endParaRPr lang="ru-RU" sz="16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0.76923</cdr:x>
      <cdr:y>0.20638</cdr:y>
    </cdr:from>
    <cdr:to>
      <cdr:x>1</cdr:x>
      <cdr:y>0.42864</cdr:y>
    </cdr:to>
    <cdr:sp macro="" textlink="">
      <cdr:nvSpPr>
        <cdr:cNvPr id="8" name="Пятиугольник 7"/>
        <cdr:cNvSpPr/>
      </cdr:nvSpPr>
      <cdr:spPr>
        <a:xfrm xmlns:a="http://schemas.openxmlformats.org/drawingml/2006/main">
          <a:off x="6480720" y="936104"/>
          <a:ext cx="1944216" cy="1008112"/>
        </a:xfrm>
        <a:prstGeom xmlns:a="http://schemas.openxmlformats.org/drawingml/2006/main" prst="homePlate">
          <a:avLst/>
        </a:prstGeom>
        <a:solidFill xmlns:a="http://schemas.openxmlformats.org/drawingml/2006/main">
          <a:srgbClr val="92D050"/>
        </a:solidFill>
        <a:ln xmlns:a="http://schemas.openxmlformats.org/drawingml/2006/main">
          <a:solidFill>
            <a:schemeClr val="bg1">
              <a:lumMod val="50000"/>
            </a:schemeClr>
          </a:solidFill>
        </a:ln>
        <a:scene3d xmlns:a="http://schemas.openxmlformats.org/drawingml/2006/main">
          <a:camera prst="orthographicFront">
            <a:rot lat="0" lon="10800000" rev="0"/>
          </a:camera>
          <a:lightRig rig="threePt" dir="t"/>
        </a:scene3d>
        <a:sp3d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>
          <a:flatTx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Расходы на дорожное хозяйство – 2 159,6 тыс. руб.</a:t>
          </a:r>
          <a:endParaRPr lang="ru-RU" sz="16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0.76923</cdr:x>
      <cdr:y>0.45259</cdr:y>
    </cdr:from>
    <cdr:to>
      <cdr:x>1</cdr:x>
      <cdr:y>0.61914</cdr:y>
    </cdr:to>
    <cdr:sp macro="" textlink="">
      <cdr:nvSpPr>
        <cdr:cNvPr id="9" name="Пятиугольник 8"/>
        <cdr:cNvSpPr/>
      </cdr:nvSpPr>
      <cdr:spPr>
        <a:xfrm xmlns:a="http://schemas.openxmlformats.org/drawingml/2006/main">
          <a:off x="6480721" y="2052889"/>
          <a:ext cx="1944215" cy="755423"/>
        </a:xfrm>
        <a:prstGeom xmlns:a="http://schemas.openxmlformats.org/drawingml/2006/main" prst="homePlate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chemeClr val="bg1">
              <a:lumMod val="50000"/>
            </a:schemeClr>
          </a:solidFill>
        </a:ln>
        <a:scene3d xmlns:a="http://schemas.openxmlformats.org/drawingml/2006/main">
          <a:camera prst="orthographicFront">
            <a:rot lat="0" lon="10800000" rev="0"/>
          </a:camera>
          <a:lightRig rig="threePt" dir="t"/>
        </a:scene3d>
        <a:sp3d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>
          <a:flatTx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Культура – 12 493,0 тыс. руб.</a:t>
          </a:r>
          <a:endParaRPr lang="ru-RU" sz="16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0.33338</cdr:y>
    </cdr:from>
    <cdr:to>
      <cdr:x>0.21998</cdr:x>
      <cdr:y>0.53976</cdr:y>
    </cdr:to>
    <cdr:sp macro="" textlink="">
      <cdr:nvSpPr>
        <cdr:cNvPr id="10" name="Пятиугольник 9"/>
        <cdr:cNvSpPr/>
      </cdr:nvSpPr>
      <cdr:spPr>
        <a:xfrm xmlns:a="http://schemas.openxmlformats.org/drawingml/2006/main">
          <a:off x="0" y="1512168"/>
          <a:ext cx="1800200" cy="936104"/>
        </a:xfrm>
        <a:prstGeom xmlns:a="http://schemas.openxmlformats.org/drawingml/2006/main" prst="homePlate">
          <a:avLst/>
        </a:prstGeom>
        <a:solidFill xmlns:a="http://schemas.openxmlformats.org/drawingml/2006/main">
          <a:srgbClr val="FFFFCC"/>
        </a:solidFill>
        <a:ln xmlns:a="http://schemas.openxmlformats.org/drawingml/2006/main">
          <a:solidFill>
            <a:schemeClr val="bg1">
              <a:lumMod val="5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Неналоговые доходы –                     300,1 тыс. руб</a:t>
          </a:r>
          <a:r>
            <a:rPr lang="ru-RU" dirty="0" smtClean="0">
              <a:solidFill>
                <a:srgbClr val="002060"/>
              </a:solidFill>
            </a:rPr>
            <a:t>.</a:t>
          </a:r>
          <a:endParaRPr lang="ru-RU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</cdr:x>
      <cdr:y>0.58681</cdr:y>
    </cdr:from>
    <cdr:to>
      <cdr:x>0.22878</cdr:x>
      <cdr:y>0.80906</cdr:y>
    </cdr:to>
    <cdr:sp macro="" textlink="">
      <cdr:nvSpPr>
        <cdr:cNvPr id="11" name="Пятиугольник 10"/>
        <cdr:cNvSpPr/>
      </cdr:nvSpPr>
      <cdr:spPr>
        <a:xfrm xmlns:a="http://schemas.openxmlformats.org/drawingml/2006/main">
          <a:off x="-467544" y="2661661"/>
          <a:ext cx="1927429" cy="1008112"/>
        </a:xfrm>
        <a:prstGeom xmlns:a="http://schemas.openxmlformats.org/drawingml/2006/main" prst="homePlate">
          <a:avLst/>
        </a:prstGeom>
        <a:solidFill xmlns:a="http://schemas.openxmlformats.org/drawingml/2006/main">
          <a:srgbClr val="0E48EC"/>
        </a:solidFill>
        <a:ln xmlns:a="http://schemas.openxmlformats.org/drawingml/2006/main">
          <a:solidFill>
            <a:schemeClr val="bg1">
              <a:lumMod val="5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Безвозмездные поступления –    2 333.1 тыс. руб.</a:t>
          </a:r>
          <a:endParaRPr lang="ru-RU" sz="16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0.76923</cdr:x>
      <cdr:y>0.63502</cdr:y>
    </cdr:from>
    <cdr:to>
      <cdr:x>1</cdr:x>
      <cdr:y>0.8414</cdr:y>
    </cdr:to>
    <cdr:sp macro="" textlink="">
      <cdr:nvSpPr>
        <cdr:cNvPr id="14" name="Пятиугольник 13"/>
        <cdr:cNvSpPr/>
      </cdr:nvSpPr>
      <cdr:spPr>
        <a:xfrm xmlns:a="http://schemas.openxmlformats.org/drawingml/2006/main">
          <a:off x="6480720" y="2880320"/>
          <a:ext cx="1944216" cy="936104"/>
        </a:xfrm>
        <a:prstGeom xmlns:a="http://schemas.openxmlformats.org/drawingml/2006/main" prst="homePlate">
          <a:avLst/>
        </a:prstGeom>
        <a:solidFill xmlns:a="http://schemas.openxmlformats.org/drawingml/2006/main">
          <a:srgbClr val="00B0F0"/>
        </a:solidFill>
        <a:ln xmlns:a="http://schemas.openxmlformats.org/drawingml/2006/main">
          <a:solidFill>
            <a:schemeClr val="bg1">
              <a:lumMod val="50000"/>
            </a:schemeClr>
          </a:solidFill>
        </a:ln>
        <a:scene3d xmlns:a="http://schemas.openxmlformats.org/drawingml/2006/main">
          <a:camera prst="orthographicFront">
            <a:rot lat="0" lon="10800000" rev="0"/>
          </a:camera>
          <a:lightRig rig="threePt" dir="t"/>
        </a:scene3d>
        <a:sp3d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>
          <a:flatTx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Прочие расходы – 9 751,2 тыс. руб.</a:t>
          </a:r>
          <a:endParaRPr lang="ru-RU" sz="16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1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7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3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409575" y="-4763"/>
            <a:ext cx="3761184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6302" y="1380071"/>
            <a:ext cx="6430967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86534" y="3996267"/>
            <a:ext cx="5240734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>
                <a:solidFill>
                  <a:prstClr val="black"/>
                </a:solidFill>
              </a:rPr>
              <a:pPr/>
              <a:t>13.05.2017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99310" y="5883278"/>
            <a:ext cx="3243033" cy="365125"/>
          </a:xfr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3121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>
                <a:solidFill>
                  <a:prstClr val="black"/>
                </a:solidFill>
              </a:rPr>
              <a:pPr/>
              <a:t>13.05.2017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3894" y="5867134"/>
            <a:ext cx="413375" cy="365125"/>
          </a:xfrm>
        </p:spPr>
        <p:txBody>
          <a:bodyPr/>
          <a:lstStyle/>
          <a:p>
            <a:fld id="{5BF43B4A-CA3A-4F0E-9E45-772DF6592C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2829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9211" y="2666999"/>
            <a:ext cx="6698060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9209" y="4777381"/>
            <a:ext cx="6698061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>
                <a:solidFill>
                  <a:prstClr val="black"/>
                </a:solidFill>
              </a:rPr>
              <a:pPr/>
              <a:t>13.05.2017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8708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3" y="685803"/>
            <a:ext cx="7514035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236" y="2667002"/>
            <a:ext cx="3671291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5975" y="2667000"/>
            <a:ext cx="3671292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>
                <a:solidFill>
                  <a:prstClr val="black"/>
                </a:solidFill>
              </a:rPr>
              <a:pPr/>
              <a:t>13.05.2017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8750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134" y="2658533"/>
            <a:ext cx="34553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233" y="3335337"/>
            <a:ext cx="3671292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367" y="2667000"/>
            <a:ext cx="346690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5975" y="3335337"/>
            <a:ext cx="3671292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>
                <a:solidFill>
                  <a:prstClr val="black"/>
                </a:solidFill>
              </a:rPr>
              <a:pPr/>
              <a:t>13.05.2017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5576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>
                <a:solidFill>
                  <a:prstClr val="black"/>
                </a:solidFill>
              </a:rPr>
              <a:pPr/>
              <a:t>13.05.2017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1787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>
                <a:solidFill>
                  <a:prstClr val="black"/>
                </a:solidFill>
              </a:rPr>
              <a:pPr/>
              <a:t>13.05.2017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0851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1600200"/>
            <a:ext cx="266184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6526" y="685799"/>
            <a:ext cx="4680743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235" y="2971800"/>
            <a:ext cx="266184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>
                <a:solidFill>
                  <a:prstClr val="black"/>
                </a:solidFill>
              </a:rPr>
              <a:pPr/>
              <a:t>13.05.2017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68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043" y="1752599"/>
            <a:ext cx="406961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6012" y="914400"/>
            <a:ext cx="246073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043" y="3124199"/>
            <a:ext cx="406961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>
                <a:solidFill>
                  <a:prstClr val="black"/>
                </a:solidFill>
              </a:rPr>
              <a:pPr/>
              <a:t>13.05.2017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5104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4732865"/>
            <a:ext cx="7514033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509" y="932112"/>
            <a:ext cx="6169458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234" y="5299603"/>
            <a:ext cx="7514033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>
                <a:solidFill>
                  <a:prstClr val="black"/>
                </a:solidFill>
              </a:rPr>
              <a:pPr/>
              <a:t>13.05.2017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5414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685800"/>
            <a:ext cx="7514033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5" y="4343400"/>
            <a:ext cx="7514035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>
                <a:solidFill>
                  <a:prstClr val="black"/>
                </a:solidFill>
              </a:rPr>
              <a:pPr/>
              <a:t>13.05.2017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6111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98959" y="863023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US" sz="8000" dirty="0">
                <a:solidFill>
                  <a:prstClr val="black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069" y="281939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8000" dirty="0">
                <a:solidFill>
                  <a:prstClr val="black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160" y="685800"/>
            <a:ext cx="6742509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27610" y="3428999"/>
            <a:ext cx="6399611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343400"/>
            <a:ext cx="751403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>
                <a:solidFill>
                  <a:prstClr val="black"/>
                </a:solidFill>
              </a:rPr>
              <a:pPr/>
              <a:t>13.05.2017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5010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3308581"/>
            <a:ext cx="7514032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777381"/>
            <a:ext cx="7514033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>
                <a:solidFill>
                  <a:prstClr val="black"/>
                </a:solidFill>
              </a:rPr>
              <a:pPr/>
              <a:t>13.05.2017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0252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98959" y="863023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US" sz="8000" dirty="0">
                <a:solidFill>
                  <a:prstClr val="black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069" y="281939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8000" dirty="0">
                <a:solidFill>
                  <a:prstClr val="black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160" y="685800"/>
            <a:ext cx="6742509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234" y="3886200"/>
            <a:ext cx="7514033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775200"/>
            <a:ext cx="7514033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>
                <a:solidFill>
                  <a:prstClr val="black"/>
                </a:solidFill>
              </a:rPr>
              <a:pPr/>
              <a:t>13.05.2017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1746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685802"/>
            <a:ext cx="7514034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235" y="3505200"/>
            <a:ext cx="7514035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3" y="4343400"/>
            <a:ext cx="7514035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>
                <a:solidFill>
                  <a:prstClr val="black"/>
                </a:solidFill>
              </a:rPr>
              <a:pPr/>
              <a:t>13.05.2017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0570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>
                <a:solidFill>
                  <a:prstClr val="black"/>
                </a:solidFill>
              </a:rPr>
              <a:pPr/>
              <a:t>13.05.2017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8419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9493" y="685800"/>
            <a:ext cx="1327777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235" y="685800"/>
            <a:ext cx="6014807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>
                <a:solidFill>
                  <a:prstClr val="black"/>
                </a:solidFill>
              </a:rPr>
              <a:pPr/>
              <a:t>13.05.2017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3196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409575" y="-4763"/>
            <a:ext cx="3761184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6301" y="1380069"/>
            <a:ext cx="6430967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86533" y="3996267"/>
            <a:ext cx="5240734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>
                <a:solidFill>
                  <a:prstClr val="black"/>
                </a:solidFill>
              </a:rPr>
              <a:pPr/>
              <a:t>13.05.2017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99309" y="5883276"/>
            <a:ext cx="3243033" cy="365125"/>
          </a:xfr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29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1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7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>
                <a:solidFill>
                  <a:prstClr val="black"/>
                </a:solidFill>
              </a:rPr>
              <a:pPr/>
              <a:t>13.05.2017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3893" y="5867132"/>
            <a:ext cx="413375" cy="365125"/>
          </a:xfrm>
        </p:spPr>
        <p:txBody>
          <a:bodyPr/>
          <a:lstStyle/>
          <a:p>
            <a:fld id="{5BF43B4A-CA3A-4F0E-9E45-772DF6592C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3721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9210" y="2666999"/>
            <a:ext cx="6698060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9209" y="4777381"/>
            <a:ext cx="6698061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>
                <a:solidFill>
                  <a:prstClr val="black"/>
                </a:solidFill>
              </a:rPr>
              <a:pPr/>
              <a:t>13.05.2017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83087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3" y="685801"/>
            <a:ext cx="7514035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235" y="2667000"/>
            <a:ext cx="3671291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5975" y="2667000"/>
            <a:ext cx="3671292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>
                <a:solidFill>
                  <a:prstClr val="black"/>
                </a:solidFill>
              </a:rPr>
              <a:pPr/>
              <a:t>13.05.2017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8092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134" y="2658533"/>
            <a:ext cx="34553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233" y="3335337"/>
            <a:ext cx="3671292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366" y="2667000"/>
            <a:ext cx="346690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5975" y="3335337"/>
            <a:ext cx="3671292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>
                <a:solidFill>
                  <a:prstClr val="black"/>
                </a:solidFill>
              </a:rPr>
              <a:pPr/>
              <a:t>13.05.2017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64570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>
                <a:solidFill>
                  <a:prstClr val="black"/>
                </a:solidFill>
              </a:rPr>
              <a:pPr/>
              <a:t>13.05.2017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56923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>
                <a:solidFill>
                  <a:prstClr val="black"/>
                </a:solidFill>
              </a:rPr>
              <a:pPr/>
              <a:t>13.05.2017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6002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1600200"/>
            <a:ext cx="266184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6525" y="685799"/>
            <a:ext cx="4680743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234" y="2971800"/>
            <a:ext cx="266184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>
                <a:solidFill>
                  <a:prstClr val="black"/>
                </a:solidFill>
              </a:rPr>
              <a:pPr/>
              <a:t>13.05.2017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34441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043" y="1752599"/>
            <a:ext cx="406961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6011" y="914400"/>
            <a:ext cx="246073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043" y="3124199"/>
            <a:ext cx="406961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>
                <a:solidFill>
                  <a:prstClr val="black"/>
                </a:solidFill>
              </a:rPr>
              <a:pPr/>
              <a:t>13.05.2017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36180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4732865"/>
            <a:ext cx="7514033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509" y="932112"/>
            <a:ext cx="6169458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234" y="5299603"/>
            <a:ext cx="7514033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>
                <a:solidFill>
                  <a:prstClr val="black"/>
                </a:solidFill>
              </a:rPr>
              <a:pPr/>
              <a:t>13.05.2017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79419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685800"/>
            <a:ext cx="7514033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343400"/>
            <a:ext cx="7514035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>
                <a:solidFill>
                  <a:prstClr val="black"/>
                </a:solidFill>
              </a:rPr>
              <a:pPr/>
              <a:t>13.05.2017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548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98959" y="863023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US" sz="8000" dirty="0">
                <a:solidFill>
                  <a:prstClr val="black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069" y="281939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8000" dirty="0">
                <a:solidFill>
                  <a:prstClr val="black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159" y="685800"/>
            <a:ext cx="6742509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27609" y="3428999"/>
            <a:ext cx="6399611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343400"/>
            <a:ext cx="751403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>
                <a:solidFill>
                  <a:prstClr val="black"/>
                </a:solidFill>
              </a:rPr>
              <a:pPr/>
              <a:t>13.05.2017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13965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3308581"/>
            <a:ext cx="7514032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777381"/>
            <a:ext cx="7514033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>
                <a:solidFill>
                  <a:prstClr val="black"/>
                </a:solidFill>
              </a:rPr>
              <a:pPr/>
              <a:t>13.05.2017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20301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98959" y="863023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US" sz="8000" dirty="0">
                <a:solidFill>
                  <a:prstClr val="black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069" y="281939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8000" dirty="0">
                <a:solidFill>
                  <a:prstClr val="black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159" y="685800"/>
            <a:ext cx="6742509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234" y="3886200"/>
            <a:ext cx="7514033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775200"/>
            <a:ext cx="7514033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>
                <a:solidFill>
                  <a:prstClr val="black"/>
                </a:solidFill>
              </a:rPr>
              <a:pPr/>
              <a:t>13.05.2017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25724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685801"/>
            <a:ext cx="7514034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234" y="3505200"/>
            <a:ext cx="7514035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3" y="4343400"/>
            <a:ext cx="7514035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>
                <a:solidFill>
                  <a:prstClr val="black"/>
                </a:solidFill>
              </a:rPr>
              <a:pPr/>
              <a:t>13.05.2017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78682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>
                <a:solidFill>
                  <a:prstClr val="black"/>
                </a:solidFill>
              </a:rPr>
              <a:pPr/>
              <a:t>13.05.2017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40996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9492" y="685800"/>
            <a:ext cx="1327777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234" y="685800"/>
            <a:ext cx="6014807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3E17-3616-42EA-B6EF-EF947A5C57B5}" type="datetimeFigureOut">
              <a:rPr lang="ru-RU" smtClean="0">
                <a:solidFill>
                  <a:prstClr val="black"/>
                </a:solidFill>
              </a:rPr>
              <a:pPr/>
              <a:t>13.05.2017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3B4A-CA3A-4F0E-9E45-772DF6592C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26913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1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7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13.05.2017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20715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13.05.2017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82959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1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7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13.05.2017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95152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13.05.2017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329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13.05.2017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42817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13.05.2017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8436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1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13.05.2017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93760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13.05.2017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66447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1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1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13.05.2017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6930788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13.05.2017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80481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3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13.05.2017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546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1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1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1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1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7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7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13.05.2017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7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7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13109" y="0"/>
            <a:ext cx="1827610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3233" y="685803"/>
            <a:ext cx="7514035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3" y="2667002"/>
            <a:ext cx="7514035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99492" y="5883278"/>
            <a:ext cx="857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E943E17-3616-42EA-B6EF-EF947A5C57B5}" type="datetimeFigureOut">
              <a:rPr lang="ru-RU" smtClean="0">
                <a:solidFill>
                  <a:prstClr val="black"/>
                </a:solidFill>
              </a:rPr>
              <a:pPr/>
              <a:t>13.05.2017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9211" y="5883278"/>
            <a:ext cx="53131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3894" y="5883278"/>
            <a:ext cx="413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BF43B4A-CA3A-4F0E-9E45-772DF6592C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498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  <p:sldLayoutId id="2147483960" r:id="rId12"/>
    <p:sldLayoutId id="2147483961" r:id="rId13"/>
    <p:sldLayoutId id="2147483962" r:id="rId14"/>
    <p:sldLayoutId id="2147483963" r:id="rId15"/>
    <p:sldLayoutId id="2147483964" r:id="rId16"/>
    <p:sldLayoutId id="214748396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13109" y="0"/>
            <a:ext cx="1827610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3233" y="685801"/>
            <a:ext cx="7514035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3" y="2667000"/>
            <a:ext cx="7514035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99492" y="5883276"/>
            <a:ext cx="857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E943E17-3616-42EA-B6EF-EF947A5C57B5}" type="datetimeFigureOut">
              <a:rPr lang="ru-RU" smtClean="0">
                <a:solidFill>
                  <a:prstClr val="black"/>
                </a:solidFill>
              </a:rPr>
              <a:pPr/>
              <a:t>13.05.2017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9210" y="5883276"/>
            <a:ext cx="53131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3893" y="5883276"/>
            <a:ext cx="413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BF43B4A-CA3A-4F0E-9E45-772DF6592C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010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7" r:id="rId1"/>
    <p:sldLayoutId id="2147483968" r:id="rId2"/>
    <p:sldLayoutId id="2147483969" r:id="rId3"/>
    <p:sldLayoutId id="2147483970" r:id="rId4"/>
    <p:sldLayoutId id="2147483971" r:id="rId5"/>
    <p:sldLayoutId id="2147483972" r:id="rId6"/>
    <p:sldLayoutId id="2147483973" r:id="rId7"/>
    <p:sldLayoutId id="2147483974" r:id="rId8"/>
    <p:sldLayoutId id="2147483975" r:id="rId9"/>
    <p:sldLayoutId id="2147483976" r:id="rId10"/>
    <p:sldLayoutId id="2147483977" r:id="rId11"/>
    <p:sldLayoutId id="2147483978" r:id="rId12"/>
    <p:sldLayoutId id="2147483979" r:id="rId13"/>
    <p:sldLayoutId id="2147483980" r:id="rId14"/>
    <p:sldLayoutId id="2147483981" r:id="rId15"/>
    <p:sldLayoutId id="2147483982" r:id="rId16"/>
    <p:sldLayoutId id="214748398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1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7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7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13.05.2017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7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7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12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7525" y="116632"/>
            <a:ext cx="8229600" cy="1656184"/>
          </a:xfrm>
        </p:spPr>
        <p:txBody>
          <a:bodyPr>
            <a:normAutofit/>
          </a:bodyPr>
          <a:lstStyle/>
          <a:p>
            <a:pPr algn="ctr"/>
            <a:r>
              <a:rPr lang="ru-RU" sz="1400" dirty="0" smtClean="0">
                <a:latin typeface="Century" pitchFamily="18" charset="0"/>
                <a:cs typeface="Browallia New" pitchFamily="34" charset="-34"/>
              </a:rPr>
              <a:t>АДМИНИСТРАЦИЯ ЩЕПКИНСКОГО СЕЛЬСКОГО ПОСЕЛЕНИЯ</a:t>
            </a:r>
            <a:endParaRPr lang="ru-RU" sz="1400" dirty="0">
              <a:latin typeface="Century" pitchFamily="18" charset="0"/>
              <a:cs typeface="Browallia New" pitchFamily="34" charset="-34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2"/>
            <a:ext cx="8229600" cy="4137323"/>
          </a:xfrm>
        </p:spPr>
        <p:txBody>
          <a:bodyPr/>
          <a:lstStyle/>
          <a:p>
            <a:pPr marL="0" indent="0" algn="ctr">
              <a:buNone/>
            </a:pP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26" y="2846390"/>
            <a:ext cx="8108950" cy="116998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917" y="836712"/>
            <a:ext cx="3905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701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692696"/>
            <a:ext cx="8183880" cy="100811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Структура расходов на 2017 год</a:t>
            </a:r>
            <a:endParaRPr lang="ru-RU" dirty="0">
              <a:solidFill>
                <a:srgbClr val="002060"/>
              </a:solidFill>
              <a:latin typeface="Batang" pitchFamily="18" charset="-127"/>
              <a:ea typeface="Batang" pitchFamily="18" charset="-127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8737098"/>
              </p:ext>
            </p:extLst>
          </p:nvPr>
        </p:nvGraphicFramePr>
        <p:xfrm>
          <a:off x="503238" y="2133602"/>
          <a:ext cx="8183562" cy="4175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59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610353488"/>
              </p:ext>
            </p:extLst>
          </p:nvPr>
        </p:nvGraphicFramePr>
        <p:xfrm>
          <a:off x="342901" y="1196754"/>
          <a:ext cx="8667093" cy="54878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0066" y="141895"/>
            <a:ext cx="8879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по муниципальным                                                       программам на 2017 год (тыс. руб.)</a:t>
            </a: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4726" y="1515375"/>
            <a:ext cx="16080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400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93323" y="4388161"/>
            <a:ext cx="135977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300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42792" y="4367608"/>
            <a:ext cx="147801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3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8503" y="378375"/>
            <a:ext cx="8064062" cy="993227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prstClr val="white"/>
                </a:solidFill>
                <a:latin typeface="Comic Sans MS" panose="030F0702030302020204" pitchFamily="66" charset="0"/>
              </a:rPr>
              <a:t>Доля программных расходов </a:t>
            </a:r>
            <a:r>
              <a:rPr lang="ru-RU" sz="2800" b="1" dirty="0" smtClean="0">
                <a:solidFill>
                  <a:prstClr val="white"/>
                </a:solidFill>
                <a:latin typeface="Comic Sans MS" panose="030F0702030302020204" pitchFamily="66" charset="0"/>
              </a:rPr>
              <a:t>в общем </a:t>
            </a:r>
            <a:r>
              <a:rPr lang="ru-RU" sz="2800" b="1" dirty="0" smtClean="0">
                <a:solidFill>
                  <a:prstClr val="white"/>
                </a:solidFill>
                <a:latin typeface="Comic Sans MS" panose="030F0702030302020204" pitchFamily="66" charset="0"/>
              </a:rPr>
              <a:t>объеме расходов (%)</a:t>
            </a:r>
            <a:endParaRPr lang="ru-RU" sz="2800" b="1" dirty="0">
              <a:solidFill>
                <a:prstClr val="white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412126" y="1876097"/>
            <a:ext cx="1654385" cy="914400"/>
          </a:xfrm>
          <a:prstGeom prst="roundRect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prstClr val="black"/>
                </a:solidFill>
              </a:rPr>
              <a:t>ф</a:t>
            </a:r>
            <a:r>
              <a:rPr lang="ru-RU" sz="3200" b="1" dirty="0" smtClean="0">
                <a:solidFill>
                  <a:prstClr val="black"/>
                </a:solidFill>
              </a:rPr>
              <a:t>акт 2015</a:t>
            </a:r>
            <a:endParaRPr lang="ru-RU" sz="3200" b="1" dirty="0">
              <a:solidFill>
                <a:prstClr val="black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0534" y="1857353"/>
            <a:ext cx="1537139" cy="93276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9809" y="1876099"/>
            <a:ext cx="1654385" cy="91439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56221" y="1772816"/>
            <a:ext cx="15657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prstClr val="black"/>
                </a:solidFill>
              </a:rPr>
              <a:t>ф</a:t>
            </a:r>
            <a:r>
              <a:rPr lang="ru-RU" sz="3200" b="1" dirty="0" smtClean="0">
                <a:solidFill>
                  <a:prstClr val="black"/>
                </a:solidFill>
              </a:rPr>
              <a:t>акт 2016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92313" y="1772816"/>
            <a:ext cx="17359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prstClr val="black"/>
                </a:solidFill>
              </a:rPr>
              <a:t>п</a:t>
            </a:r>
            <a:r>
              <a:rPr lang="ru-RU" sz="3200" b="1" dirty="0" smtClean="0">
                <a:solidFill>
                  <a:prstClr val="black"/>
                </a:solidFill>
              </a:rPr>
              <a:t>лан 2017</a:t>
            </a:r>
            <a:endParaRPr lang="ru-RU" sz="3200" b="1" dirty="0">
              <a:solidFill>
                <a:prstClr val="black"/>
              </a:solidFill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201011" y="3137338"/>
            <a:ext cx="2116521" cy="1119352"/>
          </a:xfrm>
          <a:prstGeom prst="homePlate">
            <a:avLst/>
          </a:prstGeom>
          <a:effectLst>
            <a:reflection blurRad="12700" stA="26000" endPos="32000" dist="12700" dir="5400000" sy="-100000" rotWithShape="0"/>
            <a:softEdge rad="3175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prstClr val="black"/>
                </a:solidFill>
              </a:rPr>
              <a:t>Программные расходы</a:t>
            </a:r>
            <a:endParaRPr lang="ru-RU" sz="2000" b="1" dirty="0">
              <a:solidFill>
                <a:prstClr val="black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471" y="5078837"/>
            <a:ext cx="2153599" cy="228619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07504" y="5314542"/>
            <a:ext cx="22100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prstClr val="black"/>
                </a:solidFill>
              </a:rPr>
              <a:t>Непрограммные расходы</a:t>
            </a:r>
            <a:endParaRPr lang="ru-RU" sz="2000" b="1" dirty="0" smtClean="0">
              <a:solidFill>
                <a:prstClr val="black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672255" y="3137338"/>
            <a:ext cx="1394255" cy="111935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prstClr val="black"/>
                </a:solidFill>
              </a:rPr>
              <a:t>74,9</a:t>
            </a:r>
            <a:endParaRPr lang="ru-RU" sz="3200" b="1" dirty="0">
              <a:solidFill>
                <a:prstClr val="black"/>
              </a:solidFill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43955" y="3109575"/>
            <a:ext cx="1303133" cy="1133954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49011" y="3281693"/>
            <a:ext cx="1303133" cy="1133954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85588" y="4888474"/>
            <a:ext cx="1303133" cy="1133954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43955" y="4978397"/>
            <a:ext cx="1303133" cy="1133954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3378" y="5068321"/>
            <a:ext cx="1303133" cy="1133954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5131509" y="3264709"/>
            <a:ext cx="9216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prstClr val="black"/>
                </a:solidFill>
              </a:rPr>
              <a:t>75,4</a:t>
            </a:r>
            <a:endParaRPr lang="ru-RU" sz="3200" b="1" dirty="0">
              <a:solidFill>
                <a:prstClr val="black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83449" y="3445010"/>
            <a:ext cx="9236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prstClr val="black"/>
                </a:solidFill>
              </a:rPr>
              <a:t>71,2</a:t>
            </a:r>
            <a:endParaRPr lang="ru-RU" sz="3200" b="1" dirty="0">
              <a:solidFill>
                <a:prstClr val="black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986171" y="5281355"/>
            <a:ext cx="9115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prstClr val="black"/>
                </a:solidFill>
              </a:rPr>
              <a:t>25,1</a:t>
            </a:r>
            <a:endParaRPr lang="ru-RU" sz="3200" b="1" dirty="0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18685" y="5191431"/>
            <a:ext cx="9621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prstClr val="black"/>
                </a:solidFill>
              </a:rPr>
              <a:t>24,6</a:t>
            </a:r>
            <a:endParaRPr lang="ru-RU" sz="3200" b="1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289887" y="5068321"/>
            <a:ext cx="9749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prstClr val="black"/>
                </a:solidFill>
              </a:rPr>
              <a:t>28,8</a:t>
            </a:r>
            <a:endParaRPr lang="ru-RU" sz="3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05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692696"/>
            <a:ext cx="818388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Основные параметры бюджета</a:t>
            </a:r>
            <a:br>
              <a:rPr lang="ru-RU" dirty="0" smtClean="0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</a:br>
            <a:r>
              <a:rPr lang="ru-RU" dirty="0" smtClean="0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 на 2017 год</a:t>
            </a:r>
            <a:endParaRPr lang="ru-RU" dirty="0">
              <a:solidFill>
                <a:srgbClr val="002060"/>
              </a:solidFill>
              <a:latin typeface="Batang" pitchFamily="18" charset="-127"/>
              <a:ea typeface="Batang" pitchFamily="18" charset="-127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2466823"/>
              </p:ext>
            </p:extLst>
          </p:nvPr>
        </p:nvGraphicFramePr>
        <p:xfrm>
          <a:off x="467544" y="1844824"/>
          <a:ext cx="8424936" cy="4535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Выноска со стрелками влево/вправо 2"/>
          <p:cNvSpPr/>
          <p:nvPr/>
        </p:nvSpPr>
        <p:spPr>
          <a:xfrm>
            <a:off x="3779912" y="3537016"/>
            <a:ext cx="2088232" cy="936112"/>
          </a:xfrm>
          <a:prstGeom prst="leftRightArrowCallout">
            <a:avLst/>
          </a:prstGeom>
          <a:solidFill>
            <a:srgbClr val="CCFF99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Бюджет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07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1" y="1196754"/>
            <a:ext cx="7408333" cy="46413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О бюджете Щепкинского сельского поселения на 2017 год и на плановый период 2018 и 2019 годов</a:t>
            </a:r>
            <a:endParaRPr lang="ru-RU" sz="4800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3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131841" y="1124746"/>
            <a:ext cx="3096344" cy="1368153"/>
          </a:xfrm>
          <a:prstGeom prst="rect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Основные направления бюджетной политики и основные направления налоговой политики на 2017-2019 годы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915816" y="4509120"/>
            <a:ext cx="3960440" cy="1944216"/>
          </a:xfrm>
          <a:prstGeom prst="ellipse">
            <a:avLst/>
          </a:prstGeom>
          <a:solidFill>
            <a:srgbClr val="FFFF00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Основа формирования бюджета Щепкинского сельского поселения на 2017-2019 года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55577" y="2708920"/>
            <a:ext cx="2736304" cy="1656184"/>
          </a:xfrm>
          <a:prstGeom prst="rect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Прогноз социально-экономического развития Щепкинского сельского поселения на 2017-2019 годы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796136" y="2852936"/>
            <a:ext cx="2808312" cy="1418456"/>
          </a:xfrm>
          <a:prstGeom prst="rect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Муниципальные программы Щепкинского сельского поселения 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4427984" y="2492897"/>
            <a:ext cx="484632" cy="2016223"/>
          </a:xfrm>
          <a:prstGeom prst="downArrow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Выгнутая влево стрелка 14"/>
          <p:cNvSpPr/>
          <p:nvPr/>
        </p:nvSpPr>
        <p:spPr>
          <a:xfrm>
            <a:off x="1691681" y="4365104"/>
            <a:ext cx="1224136" cy="1008112"/>
          </a:xfrm>
          <a:prstGeom prst="curvedRightArrow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Выгнутая вправо стрелка 15"/>
          <p:cNvSpPr/>
          <p:nvPr/>
        </p:nvSpPr>
        <p:spPr>
          <a:xfrm>
            <a:off x="6876257" y="4271392"/>
            <a:ext cx="1307584" cy="1101824"/>
          </a:xfrm>
          <a:prstGeom prst="curvedLeftArrow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404664"/>
            <a:ext cx="2664296" cy="20162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2177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936104"/>
          </a:xfrm>
        </p:spPr>
        <p:txBody>
          <a:bodyPr>
            <a:noAutofit/>
          </a:bodyPr>
          <a:lstStyle/>
          <a:p>
            <a:pPr algn="r"/>
            <a:r>
              <a:rPr lang="ru-RU" sz="2800" dirty="0" smtClean="0">
                <a:latin typeface="Franklin Gothic Medium Cond" pitchFamily="34" charset="0"/>
                <a:ea typeface="Batang" pitchFamily="18" charset="-127"/>
              </a:rPr>
              <a:t>Основные характеристики                                                       бюджета Щепкинского сельского поселения</a:t>
            </a:r>
            <a:endParaRPr lang="ru-RU" sz="2800" dirty="0">
              <a:latin typeface="Franklin Gothic Medium Cond" pitchFamily="34" charset="0"/>
              <a:ea typeface="Batang" pitchFamily="18" charset="-127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394586"/>
              </p:ext>
            </p:extLst>
          </p:nvPr>
        </p:nvGraphicFramePr>
        <p:xfrm>
          <a:off x="683569" y="2132858"/>
          <a:ext cx="7848872" cy="41133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4688"/>
                <a:gridCol w="1805791"/>
                <a:gridCol w="1775733"/>
                <a:gridCol w="1752660"/>
              </a:tblGrid>
              <a:tr h="211537">
                <a:tc gridSpan="4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тыс. руб.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45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Наименование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2017 год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2018 год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2019 год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8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I. </a:t>
                      </a:r>
                      <a:r>
                        <a:rPr lang="ru-RU" sz="1200" dirty="0">
                          <a:effectLst/>
                        </a:rPr>
                        <a:t>Доходы, всего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30 268,4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26 808,8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27525,2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919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из них: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налоговые и неналоговые доходы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27 935,3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24 367,8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24 971,1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8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безвозмездные поступления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2 333,1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2 441,0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2 554,1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8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II.</a:t>
                      </a:r>
                      <a:r>
                        <a:rPr lang="ru-RU" sz="1200">
                          <a:effectLst/>
                        </a:rPr>
                        <a:t> Расходы, всего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31 034,0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27 850,3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28 160,8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65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III.</a:t>
                      </a:r>
                      <a:r>
                        <a:rPr lang="ru-RU" sz="1200">
                          <a:effectLst/>
                        </a:rPr>
                        <a:t> Дефицит (-), профицит (+)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-765,6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-1 041,5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-635,6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65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IV.</a:t>
                      </a:r>
                      <a:r>
                        <a:rPr lang="ru-RU" sz="1200">
                          <a:effectLst/>
                        </a:rPr>
                        <a:t> Источники финансирования дефицита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765,6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1 041,5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635,6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1" name="Rectangle 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8272857" y="4725164"/>
            <a:ext cx="2218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487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Диаграмма 15"/>
          <p:cNvGraphicFramePr/>
          <p:nvPr>
            <p:extLst>
              <p:ext uri="{D42A27DB-BD31-4B8C-83A1-F6EECF244321}">
                <p14:modId xmlns:p14="http://schemas.microsoft.com/office/powerpoint/2010/main" val="2867476368"/>
              </p:ext>
            </p:extLst>
          </p:nvPr>
        </p:nvGraphicFramePr>
        <p:xfrm>
          <a:off x="611560" y="908720"/>
          <a:ext cx="799288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252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Диаграмма 15"/>
          <p:cNvGraphicFramePr/>
          <p:nvPr>
            <p:extLst>
              <p:ext uri="{D42A27DB-BD31-4B8C-83A1-F6EECF244321}">
                <p14:modId xmlns:p14="http://schemas.microsoft.com/office/powerpoint/2010/main" val="3695310976"/>
              </p:ext>
            </p:extLst>
          </p:nvPr>
        </p:nvGraphicFramePr>
        <p:xfrm>
          <a:off x="611560" y="1124744"/>
          <a:ext cx="799288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99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089172113"/>
              </p:ext>
            </p:extLst>
          </p:nvPr>
        </p:nvGraphicFramePr>
        <p:xfrm>
          <a:off x="755577" y="1124744"/>
          <a:ext cx="792088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Объект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8"/>
            <a:ext cx="2736304" cy="2520280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343727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183880" cy="1051560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>
                <a:solidFill>
                  <a:schemeClr val="bg2"/>
                </a:solidFill>
              </a:rPr>
              <a:t>ДИНАМИКА РАСХОДОВ БЮДЖЕТА</a:t>
            </a:r>
            <a:br>
              <a:rPr lang="ru-RU" sz="2400" dirty="0" smtClean="0">
                <a:solidFill>
                  <a:schemeClr val="bg2"/>
                </a:solidFill>
              </a:rPr>
            </a:br>
            <a:r>
              <a:rPr lang="ru-RU" sz="1800" dirty="0" smtClean="0">
                <a:solidFill>
                  <a:schemeClr val="bg1"/>
                </a:solidFill>
              </a:rPr>
              <a:t>(тыс. руб.)</a:t>
            </a:r>
            <a:endParaRPr lang="ru-RU" sz="1800" dirty="0">
              <a:solidFill>
                <a:schemeClr val="bg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6699992"/>
              </p:ext>
            </p:extLst>
          </p:nvPr>
        </p:nvGraphicFramePr>
        <p:xfrm>
          <a:off x="539751" y="1916113"/>
          <a:ext cx="8183563" cy="4189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624"/>
            <a:ext cx="2771800" cy="2304256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</p:spTree>
    <p:extLst>
      <p:ext uri="{BB962C8B-B14F-4D97-AF65-F5344CB8AC3E}">
        <p14:creationId xmlns:p14="http://schemas.microsoft.com/office/powerpoint/2010/main" val="234849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692696"/>
            <a:ext cx="8183880" cy="1008112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smtClean="0">
                <a:solidFill>
                  <a:schemeClr val="accent3"/>
                </a:solidFill>
                <a:latin typeface="Book Antiqua" pitchFamily="18" charset="0"/>
              </a:rPr>
              <a:t>Расходы бюджета по разделам                    в 2017 году</a:t>
            </a:r>
            <a:endParaRPr lang="ru-RU" dirty="0">
              <a:solidFill>
                <a:schemeClr val="accent3"/>
              </a:solidFill>
              <a:latin typeface="Book Antiqua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455876" y="3284984"/>
            <a:ext cx="2592288" cy="1208793"/>
          </a:xfrm>
          <a:prstGeom prst="ellipse">
            <a:avLst/>
          </a:prstGeom>
          <a:solidFill>
            <a:srgbClr val="C0000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Расходы – 31 034,0 тыс. руб.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675130" y="1852059"/>
            <a:ext cx="2121007" cy="993642"/>
          </a:xfrm>
          <a:prstGeom prst="ellipse">
            <a:avLst/>
          </a:prstGeom>
          <a:solidFill>
            <a:srgbClr val="00B05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Общегосударст-венные вопросы – 9 303,5                тыс. руб.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133597" y="2132856"/>
            <a:ext cx="2376264" cy="1224136"/>
          </a:xfrm>
          <a:prstGeom prst="ellipse">
            <a:avLst/>
          </a:prstGeom>
          <a:solidFill>
            <a:srgbClr val="FFFF0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Национальная оборона – 173,3 тыс. руб.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827584" y="2226568"/>
            <a:ext cx="2520280" cy="127444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Жилищно-коммунальное хозяйство – 6 630,2 тыс. руб.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3493494" y="4869160"/>
            <a:ext cx="2484276" cy="1152128"/>
          </a:xfrm>
          <a:prstGeom prst="ellipse">
            <a:avLst/>
          </a:prstGeom>
          <a:solidFill>
            <a:srgbClr val="7030A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Культура, кинематография – 12 493,0 тыс. руб.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6300192" y="4148400"/>
            <a:ext cx="2304256" cy="997260"/>
          </a:xfrm>
          <a:prstGeom prst="ellipse">
            <a:avLst/>
          </a:prstGeom>
          <a:solidFill>
            <a:srgbClr val="00B0F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err="1" smtClean="0">
                <a:solidFill>
                  <a:schemeClr val="tx1"/>
                </a:solidFill>
              </a:rPr>
              <a:t>Наиональная</a:t>
            </a:r>
            <a:r>
              <a:rPr lang="ru-RU" sz="1200" dirty="0" smtClean="0">
                <a:solidFill>
                  <a:schemeClr val="tx1"/>
                </a:solidFill>
              </a:rPr>
              <a:t> экономика –              2 159,6 тыс. руб.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848755" y="4148400"/>
            <a:ext cx="2427101" cy="1058416"/>
          </a:xfrm>
          <a:prstGeom prst="ellipse">
            <a:avLst/>
          </a:prstGeom>
          <a:solidFill>
            <a:srgbClr val="39C1B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Социальная политика – 274,4 тыс. руб.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4283968" y="4564619"/>
            <a:ext cx="936104" cy="216024"/>
          </a:xfrm>
          <a:prstGeom prst="downArrow">
            <a:avLst>
              <a:gd name="adj1" fmla="val 50000"/>
              <a:gd name="adj2" fmla="val 43187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верх 19"/>
          <p:cNvSpPr/>
          <p:nvPr/>
        </p:nvSpPr>
        <p:spPr>
          <a:xfrm>
            <a:off x="4211961" y="2953230"/>
            <a:ext cx="1008112" cy="259747"/>
          </a:xfrm>
          <a:prstGeom prst="up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Выгнутая вверх стрелка 20"/>
          <p:cNvSpPr/>
          <p:nvPr/>
        </p:nvSpPr>
        <p:spPr>
          <a:xfrm>
            <a:off x="6048165" y="3857240"/>
            <a:ext cx="900100" cy="291159"/>
          </a:xfrm>
          <a:prstGeom prst="curved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Выгнутая вниз стрелка 21"/>
          <p:cNvSpPr/>
          <p:nvPr/>
        </p:nvSpPr>
        <p:spPr>
          <a:xfrm>
            <a:off x="6154477" y="3405499"/>
            <a:ext cx="1260140" cy="360040"/>
          </a:xfrm>
          <a:prstGeom prst="curvedUp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Выгнутая вверх стрелка 29"/>
          <p:cNvSpPr/>
          <p:nvPr/>
        </p:nvSpPr>
        <p:spPr>
          <a:xfrm>
            <a:off x="2555777" y="3857240"/>
            <a:ext cx="900100" cy="291160"/>
          </a:xfrm>
          <a:prstGeom prst="curved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>
              <a:rot lat="0" lon="10799999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1" name="Объект 30"/>
          <p:cNvSpPr>
            <a:spLocks noGrp="1"/>
          </p:cNvSpPr>
          <p:nvPr>
            <p:ph idx="1"/>
          </p:nvPr>
        </p:nvSpPr>
        <p:spPr>
          <a:xfrm>
            <a:off x="2915817" y="3405499"/>
            <a:ext cx="720080" cy="360039"/>
          </a:xfrm>
          <a:prstGeom prst="curvedUp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>
              <a:rot lat="0" lon="114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pic>
        <p:nvPicPr>
          <p:cNvPr id="32" name="Рисунок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44881" y="44625"/>
            <a:ext cx="3792746" cy="2304256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</p:spTree>
    <p:extLst>
      <p:ext uri="{BB962C8B-B14F-4D97-AF65-F5344CB8AC3E}">
        <p14:creationId xmlns:p14="http://schemas.microsoft.com/office/powerpoint/2010/main" val="251261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3.xml><?xml version="1.0" encoding="utf-8"?>
<a:theme xmlns:a="http://schemas.openxmlformats.org/drawingml/2006/main" name="1_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4.xml><?xml version="1.0" encoding="utf-8"?>
<a:theme xmlns:a="http://schemas.openxmlformats.org/drawingml/2006/main" name="1_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397</TotalTime>
  <Words>451</Words>
  <Application>Microsoft Office PowerPoint</Application>
  <PresentationFormat>Экран (4:3)</PresentationFormat>
  <Paragraphs>117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Аспект</vt:lpstr>
      <vt:lpstr>Параллакс</vt:lpstr>
      <vt:lpstr>1_Параллакс</vt:lpstr>
      <vt:lpstr>1_Аспект</vt:lpstr>
      <vt:lpstr>АДМИНИСТРАЦИЯ ЩЕПКИНСКОГО СЕЛЬСКОГО ПОСЕЛЕНИЯ</vt:lpstr>
      <vt:lpstr>Презентация PowerPoint</vt:lpstr>
      <vt:lpstr>Презентация PowerPoint</vt:lpstr>
      <vt:lpstr>Основные характеристики                                                       бюджета Щепкинского сельского поселения</vt:lpstr>
      <vt:lpstr>Презентация PowerPoint</vt:lpstr>
      <vt:lpstr>Презентация PowerPoint</vt:lpstr>
      <vt:lpstr>Презентация PowerPoint</vt:lpstr>
      <vt:lpstr>ДИНАМИКА РАСХОДОВ БЮДЖЕТА (тыс. руб.)</vt:lpstr>
      <vt:lpstr>Расходы бюджета по разделам                    в 2017 году</vt:lpstr>
      <vt:lpstr>Структура расходов на 2017 год</vt:lpstr>
      <vt:lpstr>Презентация PowerPoint</vt:lpstr>
      <vt:lpstr>Презентация PowerPoint</vt:lpstr>
      <vt:lpstr>Основные параметры бюджета  на 2017 год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Алена</dc:creator>
  <cp:lastModifiedBy>Алена</cp:lastModifiedBy>
  <cp:revision>41</cp:revision>
  <dcterms:created xsi:type="dcterms:W3CDTF">2017-05-13T11:40:54Z</dcterms:created>
  <dcterms:modified xsi:type="dcterms:W3CDTF">2017-05-13T18:28:25Z</dcterms:modified>
</cp:coreProperties>
</file>