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7.jpeg" ContentType="image/jpeg"/>
  <Override PartName="/ppt/media/image1.png" ContentType="image/png"/>
  <Override PartName="/ppt/media/image4.jpeg" ContentType="image/jpeg"/>
  <Override PartName="/ppt/media/image2.png" ContentType="image/png"/>
  <Override PartName="/ppt/media/image3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pic>
        <p:nvPicPr>
          <p:cNvPr id="4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5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228600" y="228600"/>
            <a:ext cx="8695440" cy="246852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047280" y="1824480"/>
            <a:ext cx="2876040" cy="713520"/>
          </a:xfrm>
          <a:custGeom>
            <a:avLst/>
            <a:gdLst/>
            <a:ahLst/>
            <a:rect l="l" t="t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>
            <a:off x="2619360" y="1696320"/>
            <a:ext cx="5544000" cy="849600"/>
          </a:xfrm>
          <a:custGeom>
            <a:avLst/>
            <a:gdLst/>
            <a:ahLst/>
            <a:rect l="l" t="t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2828880" y="1708560"/>
            <a:ext cx="5467680" cy="774000"/>
          </a:xfrm>
          <a:custGeom>
            <a:avLst/>
            <a:gdLst/>
            <a:ahLst/>
            <a:rect l="l" t="t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5609520" y="1694880"/>
            <a:ext cx="3307680" cy="651240"/>
          </a:xfrm>
          <a:custGeom>
            <a:avLst/>
            <a:gdLst/>
            <a:ahLst/>
            <a:rect l="l" t="t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>
            <a:off x="211680" y="1679400"/>
            <a:ext cx="8723160" cy="1329480"/>
          </a:xfrm>
          <a:custGeom>
            <a:avLst/>
            <a:gdLst/>
            <a:ahLst/>
            <a:rect l="l" t="t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228600" y="228600"/>
            <a:ext cx="8695440" cy="142596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6047280" y="859320"/>
            <a:ext cx="2876040" cy="713520"/>
          </a:xfrm>
          <a:custGeom>
            <a:avLst/>
            <a:gdLst/>
            <a:ahLst/>
            <a:rect l="l" t="t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>
            <a:off x="2619360" y="730800"/>
            <a:ext cx="5544000" cy="849600"/>
          </a:xfrm>
          <a:custGeom>
            <a:avLst/>
            <a:gdLst/>
            <a:ahLst/>
            <a:rect l="l" t="t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>
            <a:off x="2828880" y="743040"/>
            <a:ext cx="5467680" cy="774000"/>
          </a:xfrm>
          <a:custGeom>
            <a:avLst/>
            <a:gdLst/>
            <a:ahLst/>
            <a:rect l="l" t="t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>
            <a:off x="5609520" y="729720"/>
            <a:ext cx="3307680" cy="651240"/>
          </a:xfrm>
          <a:custGeom>
            <a:avLst/>
            <a:gdLst/>
            <a:ahLst/>
            <a:rect l="l" t="t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>
            <a:off x="211680" y="714240"/>
            <a:ext cx="8723160" cy="1329480"/>
          </a:xfrm>
          <a:custGeom>
            <a:avLst/>
            <a:gdLst/>
            <a:ahLst/>
            <a:rect l="l" t="t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" name="PlaceHolder 13"/>
          <p:cNvSpPr>
            <a:spLocks noGrp="1"/>
          </p:cNvSpPr>
          <p:nvPr>
            <p:ph type="dt"/>
          </p:nvPr>
        </p:nvSpPr>
        <p:spPr>
          <a:xfrm>
            <a:off x="5163840" y="6250320"/>
            <a:ext cx="378648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FA6354C-DD86-4BD8-A68C-C8688EE6E88D}" type="datetime">
              <a:rPr b="0" lang="ru-RU" sz="1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20.4.21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" name="PlaceHolder 14"/>
          <p:cNvSpPr>
            <a:spLocks noGrp="1"/>
          </p:cNvSpPr>
          <p:nvPr>
            <p:ph type="ftr"/>
          </p:nvPr>
        </p:nvSpPr>
        <p:spPr>
          <a:xfrm>
            <a:off x="193680" y="6250320"/>
            <a:ext cx="378648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4" name="PlaceHolder 15"/>
          <p:cNvSpPr>
            <a:spLocks noGrp="1"/>
          </p:cNvSpPr>
          <p:nvPr>
            <p:ph type="sldNum"/>
          </p:nvPr>
        </p:nvSpPr>
        <p:spPr>
          <a:xfrm>
            <a:off x="3990960" y="6250320"/>
            <a:ext cx="116136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4B060692-4430-4EC2-A46B-22AB08761895}" type="slidenum">
              <a:rPr b="0" lang="ru-RU" sz="1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  <p:sp>
        <p:nvSpPr>
          <p:cNvPr id="16" name="PlaceHolder 1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Для правки структуры щёлкните мышью</a:t>
            </a:r>
            <a:endParaRPr b="0" lang="ru-RU" sz="24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Второй уровень структуры</a:t>
            </a:r>
            <a:endParaRPr b="0" lang="ru-RU" sz="20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Третий уровень структуры</a:t>
            </a:r>
            <a:endParaRPr b="0" lang="ru-RU" sz="18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6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Четвёртый уровень структуры</a:t>
            </a:r>
            <a:endParaRPr b="0" lang="ru-RU" sz="16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Пятый уровень структуры</a:t>
            </a:r>
            <a:endParaRPr b="0" lang="ru-RU" sz="20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Шестой уровень структуры</a:t>
            </a:r>
            <a:endParaRPr b="0" lang="ru-RU" sz="20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73e87"/>
                </a:solidFill>
                <a:uFill>
                  <a:solidFill>
                    <a:srgbClr val="ffffff"/>
                  </a:solidFill>
                </a:uFill>
                <a:latin typeface="Candara"/>
              </a:rPr>
              <a:t>Седьмой уровень структуры</a:t>
            </a:r>
            <a:endParaRPr b="0" lang="ru-RU" sz="2000" spc="-1" strike="noStrike">
              <a:solidFill>
                <a:srgbClr val="073e87"/>
              </a:solidFill>
              <a:uFill>
                <a:solidFill>
                  <a:srgbClr val="ffffff"/>
                </a:solidFill>
              </a:uFill>
              <a:latin typeface="Candar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3640" y="1430640"/>
            <a:ext cx="7704360" cy="3107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b9f8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ПП РФ от 07.12.2020 № 2035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b9f8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«Об утверждении Правил установления требований энергетической эффективности для зданий, строений, сооружений и требований к правилам определения класса энергетической эффективности многоквартирных домов»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Вступает в силу с 01.01.2021 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действует до 01.01.2022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CustomShape 2"/>
          <p:cNvSpPr/>
          <p:nvPr/>
        </p:nvSpPr>
        <p:spPr>
          <a:xfrm>
            <a:off x="3924000" y="3132000"/>
            <a:ext cx="1367640" cy="800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3" name="CustomShape 3"/>
          <p:cNvSpPr/>
          <p:nvPr/>
        </p:nvSpPr>
        <p:spPr>
          <a:xfrm>
            <a:off x="2195640" y="5469120"/>
            <a:ext cx="6805080" cy="118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Кузнецова Светлана Сергеевна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главный специалист отдела развития жилищного хозяйства министерства жилищно-коммунального хозяйства Ростовской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-2520" y="1845000"/>
            <a:ext cx="914616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 энергетической эффективности устанавливаются Минстроем России и включают в себя: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0" y="-14760"/>
            <a:ext cx="9143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Правила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установления требований энергетической эффективности для зданий, строений, сооружений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269640" y="1124640"/>
            <a:ext cx="86040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содержание и порядок установления требований энергетической эффективности для зданий, строений, сооружений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-108360" y="2444760"/>
            <a:ext cx="398556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а) показатели, характеризующие удельную величину расхода энергетических ресурсов в здании, строении, сооружении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5"/>
          <p:cNvSpPr/>
          <p:nvPr/>
        </p:nvSpPr>
        <p:spPr>
          <a:xfrm>
            <a:off x="3877560" y="2599920"/>
            <a:ext cx="537480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б) требования к влияющим на энергетическую эффективность зданий, строений, сооружений архитектурным, функционально-технологическим, конструктивным и инженерно-техническим решениям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6"/>
          <p:cNvSpPr/>
          <p:nvPr/>
        </p:nvSpPr>
        <p:spPr>
          <a:xfrm>
            <a:off x="14760" y="4233960"/>
            <a:ext cx="86205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2d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в) требования к отдельным элементам, конструкциям зданий, строений, сооружений и их свойствам, к используемым в зданиях, строениях, сооружениях устройствам и технологиям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CustomShape 7"/>
          <p:cNvSpPr/>
          <p:nvPr/>
        </p:nvSpPr>
        <p:spPr>
          <a:xfrm>
            <a:off x="-2520" y="5131080"/>
            <a:ext cx="917244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936a0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г) требования к включаемым в проектную документацию и применяемым при строительстве, реконструкции, капитальном ремонте зданий, строений, сооружений технологиям и материалам, позволяющие исключить нерациональный расход энергетических ресурсов как в процессе строительства, реконструкции, капитального ремонта зданий, строений, сооружений, так и в процессе их эксплуатации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CustomShape 8"/>
          <p:cNvSpPr/>
          <p:nvPr/>
        </p:nvSpPr>
        <p:spPr>
          <a:xfrm>
            <a:off x="4140000" y="836640"/>
            <a:ext cx="935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2" name="CustomShape 9"/>
          <p:cNvSpPr/>
          <p:nvPr/>
        </p:nvSpPr>
        <p:spPr>
          <a:xfrm flipH="1">
            <a:off x="2266920" y="2167920"/>
            <a:ext cx="647640" cy="322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3" name="CustomShape 10"/>
          <p:cNvSpPr/>
          <p:nvPr/>
        </p:nvSpPr>
        <p:spPr>
          <a:xfrm>
            <a:off x="6084000" y="2167920"/>
            <a:ext cx="719640" cy="431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4" name="CustomShape 11"/>
          <p:cNvSpPr/>
          <p:nvPr/>
        </p:nvSpPr>
        <p:spPr>
          <a:xfrm flipH="1">
            <a:off x="3635280" y="2421000"/>
            <a:ext cx="503640" cy="1862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CustomShape 12"/>
          <p:cNvSpPr/>
          <p:nvPr/>
        </p:nvSpPr>
        <p:spPr>
          <a:xfrm>
            <a:off x="8460360" y="4077000"/>
            <a:ext cx="390960" cy="10076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00b050"/>
            </a:solidFill>
            <a:round/>
            <a:tailEnd len="med" type="arrow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18000" y="0"/>
            <a:ext cx="9125640" cy="66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 энергетической эффективности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устанавливаются с соблюдением требований энергетической эффективности зданий и сооружений, установленных ФЗ «Технический регламент о безопасности зданий и сооружений»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 энергетической эффективности подлежат применению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проектировании,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экспертизе,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строительстве,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вводе в эксплуатацию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в процессе эксплуатации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c000"/>
              </a:buClr>
              <a:buFont typeface="Wingdings" charset="2"/>
              <a:buChar char=""/>
            </a:pPr>
            <a:r>
              <a:rPr b="1" lang="ru-RU" sz="16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построенных,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"/>
            </a:pP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реконструированных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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/прошедших капремонт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отапливаемых зданий,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dc9f0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строений,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f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сооружений, оборудованных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50"/>
              </a:buClr>
              <a:buFont typeface="Wingdings" charset="2"/>
              <a:buChar char=""/>
            </a:pPr>
            <a:r>
              <a:rPr b="1" lang="ru-RU" sz="16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теплопотребляющими установками,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2862aa"/>
              </a:buClr>
              <a:buFont typeface="Wingdings" charset="2"/>
              <a:buChar char=""/>
            </a:pPr>
            <a:r>
              <a:rPr b="1" lang="ru-RU" sz="1600" spc="-1" strike="noStrike">
                <a:solidFill>
                  <a:srgbClr val="2862a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электроприемниками,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"/>
            </a:pP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водоразборными устройствами 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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устройствами для использования природного газа, с целью обеспечения потребителей энергетическими ресурсами и КУ, за исключением категорий зданий, строений, сооружений, определенных </a:t>
            </a: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ч. 5 ст. 11 ФЗ «Об энергосбережении и о повышении энергетической эффективности и о внесении изменений в отдельные законодательные акты Российской Федерации»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CustomShape 2"/>
          <p:cNvSpPr/>
          <p:nvPr/>
        </p:nvSpPr>
        <p:spPr>
          <a:xfrm>
            <a:off x="3996000" y="332640"/>
            <a:ext cx="791640" cy="431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68" name="Picture 2" descr=""/>
          <p:cNvPicPr/>
          <p:nvPr/>
        </p:nvPicPr>
        <p:blipFill>
          <a:blip r:embed="rId1"/>
          <a:stretch/>
        </p:blipFill>
        <p:spPr>
          <a:xfrm>
            <a:off x="6242760" y="2401920"/>
            <a:ext cx="2721600" cy="1936080"/>
          </a:xfrm>
          <a:prstGeom prst="rect">
            <a:avLst/>
          </a:prstGeom>
          <a:ln>
            <a:noFill/>
          </a:ln>
        </p:spPr>
      </p:pic>
      <p:pic>
        <p:nvPicPr>
          <p:cNvPr id="69" name="Picture 4" descr=""/>
          <p:cNvPicPr/>
          <p:nvPr/>
        </p:nvPicPr>
        <p:blipFill>
          <a:blip r:embed="rId2"/>
          <a:stretch/>
        </p:blipFill>
        <p:spPr>
          <a:xfrm>
            <a:off x="251640" y="2401920"/>
            <a:ext cx="2516040" cy="189432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-35640" y="-27360"/>
            <a:ext cx="9071640" cy="667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Требования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 правилам определения класса энергетической эффективности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Правила определения класса энергетической эффективности МКД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устанавливаются Минстроем России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правилах определения класса энергетической эффективности устанавливаются: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а) перечень классов энергетической эффективности и их обозначения;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36a0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б) для каждого класса энергетической эффективности соответствующие данному классу минимальные и максимальные значения величины отклонения нормативного показателя, характеризующего удельную величину расхода энергетических ресурсов в МКД;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в) обязательные для наивысших классов энергетической эффективности требования к влияющим на энергетическую эффективность зданий, строений, сооружений архитектурным, функционально-технологическим, конструктивным и инженерно-техническим решениям;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г) требования к указателю класса энергетической эффективности, который размещается на фасаде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CustomShape 2"/>
          <p:cNvSpPr/>
          <p:nvPr/>
        </p:nvSpPr>
        <p:spPr>
          <a:xfrm>
            <a:off x="3996000" y="54864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2" name="CustomShape 3"/>
          <p:cNvSpPr/>
          <p:nvPr/>
        </p:nvSpPr>
        <p:spPr>
          <a:xfrm>
            <a:off x="3996000" y="112464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3" name="CustomShape 4"/>
          <p:cNvSpPr/>
          <p:nvPr/>
        </p:nvSpPr>
        <p:spPr>
          <a:xfrm>
            <a:off x="3996000" y="249300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4" name="Picture 2" descr=""/>
          <p:cNvPicPr/>
          <p:nvPr/>
        </p:nvPicPr>
        <p:blipFill>
          <a:blip r:embed="rId1"/>
          <a:srcRect l="25924" t="28769" r="28740" b="41486"/>
          <a:stretch/>
        </p:blipFill>
        <p:spPr>
          <a:xfrm>
            <a:off x="8028360" y="1154160"/>
            <a:ext cx="1079640" cy="834120"/>
          </a:xfrm>
          <a:prstGeom prst="rect">
            <a:avLst/>
          </a:prstGeom>
          <a:ln>
            <a:noFill/>
          </a:ln>
        </p:spPr>
      </p:pic>
      <p:pic>
        <p:nvPicPr>
          <p:cNvPr id="75" name="Picture 2" descr=""/>
          <p:cNvPicPr/>
          <p:nvPr/>
        </p:nvPicPr>
        <p:blipFill>
          <a:blip r:embed="rId2"/>
          <a:srcRect l="26136" t="58485" r="28512" b="11018"/>
          <a:stretch/>
        </p:blipFill>
        <p:spPr>
          <a:xfrm>
            <a:off x="35640" y="1124640"/>
            <a:ext cx="1295640" cy="86184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4" descr=""/>
          <p:cNvPicPr/>
          <p:nvPr/>
        </p:nvPicPr>
        <p:blipFill>
          <a:blip r:embed="rId1"/>
          <a:stretch/>
        </p:blipFill>
        <p:spPr>
          <a:xfrm>
            <a:off x="7452360" y="2205000"/>
            <a:ext cx="1457640" cy="1295640"/>
          </a:xfrm>
          <a:prstGeom prst="rect">
            <a:avLst/>
          </a:prstGeom>
          <a:ln>
            <a:noFill/>
          </a:ln>
        </p:spPr>
      </p:pic>
      <p:pic>
        <p:nvPicPr>
          <p:cNvPr id="77" name="Picture 2" descr=""/>
          <p:cNvPicPr/>
          <p:nvPr/>
        </p:nvPicPr>
        <p:blipFill>
          <a:blip r:embed="rId2"/>
          <a:stretch/>
        </p:blipFill>
        <p:spPr>
          <a:xfrm>
            <a:off x="35640" y="1989000"/>
            <a:ext cx="1088640" cy="134964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0" y="8280"/>
            <a:ext cx="9288720" cy="694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Класс энергетической эффективности: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а) определяется Стройнадзором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МКД, построенного, реконструированного / прошедшего капремонт и вводимого в эксплуатацию, а также подлежащего государственному строительному надзору, и указывается в заключении о соответствии построенного, реконструированного, прошедшего капремонт МКД требованиям проектной документации, в том числе требованиям энергетической эффективности;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б) определяется ГЖИ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осуществлении надзора за соответствием МКД, которому при вводе в эксплуатацию присвоен класс энергетической эффективности, требованиям энергетической эффективности в процессе эксплуатации МКД исходя из текущих значений показателей, используемых для установления соответствия МКД требованиям энергетической эффективности, и иной информации о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Класс энергетической эффективности определяется исходя из сравнения фактического значения показателя, характеризующего удельную величину расхода энергетических ресурсов в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dc9f0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нормативного значения показателя, характеризующего удельную величину расхода энергетических ресурсов в МКД, установленного в требованиях энергетической эффективности для зданий, строений, сооружений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4140000" y="692640"/>
            <a:ext cx="863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0" name="CustomShape 3"/>
          <p:cNvSpPr/>
          <p:nvPr/>
        </p:nvSpPr>
        <p:spPr>
          <a:xfrm>
            <a:off x="4212000" y="3033000"/>
            <a:ext cx="863640" cy="323640"/>
          </a:xfrm>
          <a:prstGeom prst="downArrow">
            <a:avLst>
              <a:gd name="adj1" fmla="val 50000"/>
              <a:gd name="adj2" fmla="val 50000"/>
            </a:avLst>
          </a:prstGeom>
          <a:ln>
            <a:solidFill>
              <a:srgbClr val="195e8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Line 4"/>
          <p:cNvSpPr/>
          <p:nvPr/>
        </p:nvSpPr>
        <p:spPr>
          <a:xfrm>
            <a:off x="7812360" y="5517000"/>
            <a:ext cx="504000" cy="288000"/>
          </a:xfrm>
          <a:prstGeom prst="line">
            <a:avLst/>
          </a:prstGeom>
          <a:ln w="5724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Line 5"/>
          <p:cNvSpPr/>
          <p:nvPr/>
        </p:nvSpPr>
        <p:spPr>
          <a:xfrm flipH="1">
            <a:off x="7812360" y="5805000"/>
            <a:ext cx="504000" cy="288000"/>
          </a:xfrm>
          <a:prstGeom prst="line">
            <a:avLst/>
          </a:prstGeom>
          <a:ln w="5724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</TotalTime>
  <Application>LibreOffice/5.2.3.3$Windows_x86 LibreOffice_project/d54a8868f08a7b39642414cf2c8ef2f228f780cf</Application>
  <Words>324</Words>
  <Paragraphs>64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2021-03-08T13:18:21Z</dcterms:created>
  <dc:creator>home PC</dc:creator>
  <dc:description/>
  <dc:language>ru-RU</dc:language>
  <cp:lastModifiedBy>Кузнецова</cp:lastModifiedBy>
  <dcterms:modified xsi:type="dcterms:W3CDTF">2021-03-11T15:22:31Z</dcterms:modified>
  <cp:revision>9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5</vt:i4>
  </property>
</Properties>
</file>