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33.jpeg" ContentType="image/jpeg"/>
  <Override PartName="/ppt/media/image8.wmf" ContentType="image/x-wmf"/>
  <Override PartName="/ppt/media/image28.jpeg" ContentType="image/jpeg"/>
  <Override PartName="/ppt/media/image12.wmf" ContentType="image/x-wmf"/>
  <Override PartName="/ppt/media/image1.png" ContentType="image/png"/>
  <Override PartName="/ppt/media/image9.wmf" ContentType="image/x-wmf"/>
  <Override PartName="/ppt/media/image13.wmf" ContentType="image/x-wmf"/>
  <Override PartName="/ppt/media/image2.png" ContentType="image/png"/>
  <Override PartName="/ppt/media/image4.jpeg" ContentType="image/jpeg"/>
  <Override PartName="/ppt/media/image14.wmf" ContentType="image/x-wmf"/>
  <Override PartName="/ppt/media/image3.png" ContentType="image/png"/>
  <Override PartName="/ppt/media/image18.wmf" ContentType="image/x-wmf"/>
  <Override PartName="/ppt/media/image7.png" ContentType="image/png"/>
  <Override PartName="/ppt/media/image5.jpeg" ContentType="image/jpeg"/>
  <Override PartName="/ppt/media/image6.jpeg" ContentType="image/jpeg"/>
  <Override PartName="/ppt/media/image39.jpeg" ContentType="image/jpeg"/>
  <Override PartName="/ppt/media/image10.wmf" ContentType="image/x-wmf"/>
  <Override PartName="/ppt/media/image11.wmf" ContentType="image/x-wmf"/>
  <Override PartName="/ppt/media/image15.wmf" ContentType="image/x-wmf"/>
  <Override PartName="/ppt/media/image16.wmf" ContentType="image/x-wmf"/>
  <Override PartName="/ppt/media/image17.wmf" ContentType="image/x-wmf"/>
  <Override PartName="/ppt/media/image19.wmf" ContentType="image/x-wmf"/>
  <Override PartName="/ppt/media/image20.wmf" ContentType="image/x-wmf"/>
  <Override PartName="/ppt/media/image21.jpeg" ContentType="image/jpeg"/>
  <Override PartName="/ppt/media/image22.jpeg" ContentType="image/jpeg"/>
  <Override PartName="/ppt/media/image23.png" ContentType="image/png"/>
  <Override PartName="/ppt/media/image24.jpeg" ContentType="image/jpeg"/>
  <Override PartName="/ppt/media/image36.jpeg" ContentType="image/jpeg"/>
  <Override PartName="/ppt/media/image25.png" ContentType="image/png"/>
  <Override PartName="/ppt/media/image26.jpeg" ContentType="image/jpeg"/>
  <Override PartName="/ppt/media/image27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4.png" ContentType="image/png"/>
  <Override PartName="/ppt/media/image35.jpeg" ContentType="image/jpeg"/>
  <Override PartName="/ppt/media/image37.gif" ContentType="image/gif"/>
  <Override PartName="/ppt/media/image38.jpeg" ContentType="image/jpeg"/>
  <Override PartName="/ppt/media/image40.jpeg" ContentType="image/jpeg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194A6281-15DC-40F6-B835-A3615931D212}" type="datetime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20.4.21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7AB3D86-44BF-4280-BA19-63F911BC57C6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hyperlink" Target="https://fgis.gost.ru/fundmetrology/cm/results/" TargetMode="External"/><Relationship Id="rId2" Type="http://schemas.openxmlformats.org/officeDocument/2006/relationships/hyperlink" Target="https://fgis.gost.ru/fundmetrology/cm/results/" TargetMode="External"/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5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jpeg"/><Relationship Id="rId3" Type="http://schemas.openxmlformats.org/officeDocument/2006/relationships/image" Target="../media/image32.jpeg"/><Relationship Id="rId4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png"/><Relationship Id="rId3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image" Target="../media/image36.jpeg"/><Relationship Id="rId3" Type="http://schemas.openxmlformats.org/officeDocument/2006/relationships/image" Target="../media/image37.gif"/><Relationship Id="rId4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image" Target="../media/image42.jpeg"/><Relationship Id="rId3" Type="http://schemas.openxmlformats.org/officeDocument/2006/relationships/image" Target="../media/image43.jpeg"/><Relationship Id="rId4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4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image" Target="../media/image13.wmf"/><Relationship Id="rId3" Type="http://schemas.openxmlformats.org/officeDocument/2006/relationships/image" Target="../media/image14.wmf"/><Relationship Id="rId4" Type="http://schemas.openxmlformats.org/officeDocument/2006/relationships/image" Target="../media/image15.wmf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image" Target="../media/image17.wmf"/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5" Type="http://schemas.openxmlformats.org/officeDocument/2006/relationships/image" Target="../media/image20.wmf"/><Relationship Id="rId6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hyperlink" Target="https://fgis.gost.ru/fundmetrology/registry/4" TargetMode="External"/><Relationship Id="rId2" Type="http://schemas.openxmlformats.org/officeDocument/2006/relationships/hyperlink" Target="https://fgis.gost.ru/fundmetrology/registry/4" TargetMode="External"/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05160" y="1772640"/>
            <a:ext cx="8280720" cy="15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4d78b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Письмо Минстроя России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4d78b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 30.11.2020 № 35072-ОГ/06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4d78b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 введении в эксплуатацию нового счетчика горячей воды»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2195640" y="5517360"/>
            <a:ext cx="6805080" cy="1187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Кузнецова Светлана Сергеевна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главный специалист отдела развития жилищного хозяйства министерства жилищно-коммунального хозяйства Ростовской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21240" y="-5760"/>
            <a:ext cx="9122400" cy="682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случае утери паспорта дата ближайшей поверки ИПУ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может быть установлена по сведениям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свидетельстве о поверке (при наличии),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40315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/в МФЦ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и/ в УО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отсутствии свидетельства о поверке дата окончания интервала между поверками может быть установлена по сведениям, включенным в ФИФ ОЕИ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поиска сведений о поверке ИПУ в ФИФ ОЕИ, необходимо перейти по адресу: </a:t>
            </a:r>
            <a:r>
              <a:rPr b="1" lang="ru-RU" sz="17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"/>
              </a:rPr>
              <a:t>https://fgis.gost.ru/fundmetrology/cm/results</a:t>
            </a:r>
            <a:r>
              <a:rPr b="1" lang="ru-RU" sz="17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/</a:t>
            </a:r>
            <a:r>
              <a:rPr b="1" lang="ru-RU" sz="1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e46c0a"/>
              </a:buClr>
              <a:buFont typeface="Wingdings" charset="2"/>
              <a:buChar char=""/>
            </a:pPr>
            <a:r>
              <a:rPr b="1" lang="ru-RU" sz="17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выбрать предполагаемый год поверки,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4f6228"/>
              </a:buClr>
              <a:buFont typeface="Wingdings" charset="2"/>
              <a:buChar char=""/>
            </a:pPr>
            <a:r>
              <a:rPr b="1" lang="ru-RU" sz="1700" spc="-1" strike="noStrike">
                <a:solidFill>
                  <a:srgbClr val="4f622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открыть вкладку </a:t>
            </a:r>
            <a:r>
              <a:rPr b="1" lang="ru-RU" sz="17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«Настроить фильтр»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f0"/>
              </a:buClr>
              <a:buFont typeface="Wingdings" charset="2"/>
              <a:buChar char=""/>
            </a:pPr>
            <a:r>
              <a:rPr b="1" lang="ru-RU" sz="17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ввести имеющиеся данные в соответствующие поля фильтра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Необязательно заполнять все поля фильтра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Достаточно ввести данные, имеющиеся на самом ИПУ</a:t>
            </a:r>
            <a:r>
              <a:rPr b="1" lang="ru-RU" sz="17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«Тип СИ» и «Заводской номер»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7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Нажатие кнопки </a:t>
            </a:r>
            <a:r>
              <a:rPr b="1" lang="ru-RU" sz="17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«Применить» </a:t>
            </a:r>
            <a:r>
              <a:rPr b="1" lang="ru-RU" sz="17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запускает процесс поиска, результат которого выводится на монитор автоматически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графе </a:t>
            </a:r>
            <a:r>
              <a:rPr b="1" lang="ru-RU" sz="17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«Действительна до» </a:t>
            </a:r>
            <a:r>
              <a:rPr b="1" lang="ru-RU" sz="17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отображается срок действия результатов поверки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Межповерочный интервал для ПУ ХВС и ГВС унифицирован и </a:t>
            </a:r>
            <a:r>
              <a:rPr b="1" lang="ru-RU" sz="17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составляет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 лет для ИПУ ХВС и 4 года для ИПУ ГВС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4284000" y="332640"/>
            <a:ext cx="719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3"/>
          <p:cNvSpPr/>
          <p:nvPr/>
        </p:nvSpPr>
        <p:spPr>
          <a:xfrm>
            <a:off x="4284000" y="3933000"/>
            <a:ext cx="719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4"/>
          <p:cNvSpPr/>
          <p:nvPr/>
        </p:nvSpPr>
        <p:spPr>
          <a:xfrm>
            <a:off x="4284000" y="5013000"/>
            <a:ext cx="719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6" name="CustomShape 5"/>
          <p:cNvSpPr/>
          <p:nvPr/>
        </p:nvSpPr>
        <p:spPr>
          <a:xfrm>
            <a:off x="4284000" y="6021360"/>
            <a:ext cx="719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7" name="CustomShape 6"/>
          <p:cNvSpPr/>
          <p:nvPr/>
        </p:nvSpPr>
        <p:spPr>
          <a:xfrm>
            <a:off x="4289400" y="1628640"/>
            <a:ext cx="719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CustomShape 7"/>
          <p:cNvSpPr/>
          <p:nvPr/>
        </p:nvSpPr>
        <p:spPr>
          <a:xfrm>
            <a:off x="4327560" y="2421000"/>
            <a:ext cx="719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9" name="Picture 2" descr=""/>
          <p:cNvPicPr/>
          <p:nvPr/>
        </p:nvPicPr>
        <p:blipFill>
          <a:blip r:embed="rId3"/>
          <a:srcRect l="12178" t="0" r="0" b="0"/>
          <a:stretch/>
        </p:blipFill>
        <p:spPr>
          <a:xfrm>
            <a:off x="7308360" y="332640"/>
            <a:ext cx="1584720" cy="1403640"/>
          </a:xfrm>
          <a:prstGeom prst="rect">
            <a:avLst/>
          </a:prstGeom>
          <a:ln w="28440">
            <a:solidFill>
              <a:srgbClr val="ffc000"/>
            </a:solidFill>
            <a:round/>
          </a:ln>
        </p:spPr>
      </p:pic>
      <p:sp>
        <p:nvSpPr>
          <p:cNvPr id="100" name="CustomShape 8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CustomShape 9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2" name="Picture 7" descr=""/>
          <p:cNvPicPr/>
          <p:nvPr/>
        </p:nvPicPr>
        <p:blipFill>
          <a:blip r:embed="rId4"/>
          <a:srcRect l="20106" t="11066" r="41435" b="21990"/>
          <a:stretch/>
        </p:blipFill>
        <p:spPr>
          <a:xfrm>
            <a:off x="251640" y="370440"/>
            <a:ext cx="1728000" cy="1365840"/>
          </a:xfrm>
          <a:prstGeom prst="rect">
            <a:avLst/>
          </a:prstGeom>
          <a:ln w="28440">
            <a:solidFill>
              <a:srgbClr val="ffc000"/>
            </a:solidFill>
            <a:round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827640" y="332640"/>
            <a:ext cx="7560360" cy="3016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Письмо Минстроя России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 24.12.2020 № 39276-ОГ/04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 компетенции общего собрания собственников помещений в многоквартирном доме о наделении председателя совета многоквартирного дома полномочиями на принятие решений по вопросам»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4" name="Picture 2" descr=""/>
          <p:cNvPicPr/>
          <p:nvPr/>
        </p:nvPicPr>
        <p:blipFill>
          <a:blip r:embed="rId2"/>
          <a:stretch/>
        </p:blipFill>
        <p:spPr>
          <a:xfrm>
            <a:off x="1979640" y="3501000"/>
            <a:ext cx="5976360" cy="280800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0" y="-99360"/>
            <a:ext cx="9143640" cy="557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Статья 161.1 ЖК РФ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Председатель совета МКД, действуя без доверенности, в случае наделения его таким полномочием по решению ОСС, 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e46c0a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подписывает акты приемки оказанных услуг и/ выполненных работ по содержанию и текущему ремонту ОИ МКД,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5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акты о нарушении нормативов качества /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53735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периодичности оказания услуг и/ выполнения работ по содержанию и ремонту ОИ МКД,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акты о непредоставлении КУ/ предоставлении КУ ненадлежащего качества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Прошу пояснить, каким количеством голосов должно быть принято соответствующее решение ОСС о наделении председателя совета МКД полномочиями, поименованными </a:t>
            </a: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пункте 4 части 8 статьи 161.1 МКД, </a:t>
            </a: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возможностью их реализации без доверенностей от собственников?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Достаточно ли будет обычного большинства при условии кворума в 50%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+1 голос?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4212000" y="260640"/>
            <a:ext cx="791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7" name="CustomShape 3"/>
          <p:cNvSpPr/>
          <p:nvPr/>
        </p:nvSpPr>
        <p:spPr>
          <a:xfrm>
            <a:off x="4212000" y="2710080"/>
            <a:ext cx="791640" cy="50256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8" name="CustomShape 4"/>
          <p:cNvSpPr/>
          <p:nvPr/>
        </p:nvSpPr>
        <p:spPr>
          <a:xfrm>
            <a:off x="4284000" y="4365000"/>
            <a:ext cx="791640" cy="50256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09" name="Picture 2" descr=""/>
          <p:cNvPicPr/>
          <p:nvPr/>
        </p:nvPicPr>
        <p:blipFill>
          <a:blip r:embed="rId2"/>
          <a:stretch/>
        </p:blipFill>
        <p:spPr>
          <a:xfrm>
            <a:off x="3492000" y="5229360"/>
            <a:ext cx="2304000" cy="1550880"/>
          </a:xfrm>
          <a:prstGeom prst="rect">
            <a:avLst/>
          </a:prstGeom>
          <a:ln w="38160">
            <a:solidFill>
              <a:srgbClr val="ffff00"/>
            </a:solidFill>
            <a:round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0" y="29160"/>
            <a:ext cx="9143640" cy="612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Пункт 4.3 части 2 статьи 44 ЖК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 компетенции ОСС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относится принятие решения о наделении председателя совета МКД  полномочиями на принятие решений по вопросам, не указанным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части 5 статьи 161.1 ЖК РФ, </a:t>
            </a: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 исключением полномочий, отнесенных к компетенции ОСС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Часть 1 статьи 46 ЖК РФ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Указанное решение принимается большинством не менее 2/3 голосов от общего числа голосов собственников помещений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ВЫВОД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Решение о наделении председателя совета МКД полномочиями, предусмотренными </a:t>
            </a: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пунктом 3 части 8 статьи 161.1 ЖК РФ, </a:t>
            </a:r>
            <a:r>
              <a:rPr b="1" lang="ru-RU" sz="1800" spc="-1" strike="noStrike">
                <a:solidFill>
                  <a:srgbClr val="604a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осуществления деятельности без доверенности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принимается большинством не менее 2/3 голосов от общего числа голосов собственников помещений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2"/>
          <p:cNvSpPr/>
          <p:nvPr/>
        </p:nvSpPr>
        <p:spPr>
          <a:xfrm>
            <a:off x="4212000" y="404640"/>
            <a:ext cx="719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CustomShape 3"/>
          <p:cNvSpPr/>
          <p:nvPr/>
        </p:nvSpPr>
        <p:spPr>
          <a:xfrm>
            <a:off x="4356000" y="2834280"/>
            <a:ext cx="719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3" name="CustomShape 4"/>
          <p:cNvSpPr/>
          <p:nvPr/>
        </p:nvSpPr>
        <p:spPr>
          <a:xfrm>
            <a:off x="4250160" y="909000"/>
            <a:ext cx="719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4" name="CustomShape 5"/>
          <p:cNvSpPr/>
          <p:nvPr/>
        </p:nvSpPr>
        <p:spPr>
          <a:xfrm>
            <a:off x="4212000" y="4221000"/>
            <a:ext cx="719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6"/>
          <p:cNvSpPr/>
          <p:nvPr/>
        </p:nvSpPr>
        <p:spPr>
          <a:xfrm>
            <a:off x="4210200" y="5301360"/>
            <a:ext cx="719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6" name="Picture 2" descr=""/>
          <p:cNvPicPr/>
          <p:nvPr/>
        </p:nvPicPr>
        <p:blipFill>
          <a:blip r:embed="rId2"/>
          <a:stretch/>
        </p:blipFill>
        <p:spPr>
          <a:xfrm>
            <a:off x="6602760" y="63720"/>
            <a:ext cx="1693800" cy="1132920"/>
          </a:xfrm>
          <a:prstGeom prst="rect">
            <a:avLst/>
          </a:prstGeom>
          <a:ln w="28440">
            <a:solidFill>
              <a:schemeClr val="accent6">
                <a:lumMod val="75000"/>
              </a:schemeClr>
            </a:solidFill>
            <a:round/>
          </a:ln>
        </p:spPr>
      </p:pic>
      <p:pic>
        <p:nvPicPr>
          <p:cNvPr id="117" name="Picture 4" descr=""/>
          <p:cNvPicPr/>
          <p:nvPr/>
        </p:nvPicPr>
        <p:blipFill>
          <a:blip r:embed="rId3"/>
          <a:srcRect l="3044" t="64563" r="75530" b="6419"/>
          <a:stretch/>
        </p:blipFill>
        <p:spPr>
          <a:xfrm>
            <a:off x="1475640" y="44640"/>
            <a:ext cx="1025640" cy="1023840"/>
          </a:xfrm>
          <a:prstGeom prst="rect">
            <a:avLst/>
          </a:prstGeom>
          <a:ln w="28440">
            <a:solidFill>
              <a:schemeClr val="accent6">
                <a:lumMod val="75000"/>
              </a:schemeClr>
            </a:solidFill>
            <a:round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1259640" y="548640"/>
            <a:ext cx="6912360" cy="228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 spc="49" strike="noStrike">
                <a:solidFill>
                  <a:srgbClr val="e032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Письмо Минстроя России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49" strike="noStrike">
                <a:solidFill>
                  <a:srgbClr val="e032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 21.12.2020 № 38140-ОГ/06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49" strike="noStrike">
                <a:solidFill>
                  <a:srgbClr val="e0322d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«Об осуществлении «обратного» перехода с прямого договора и досрочном расторжении с РСО договора о предоставлении коммунальных услуг»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9" name="Picture 6" descr=""/>
          <p:cNvPicPr/>
          <p:nvPr/>
        </p:nvPicPr>
        <p:blipFill>
          <a:blip r:embed="rId2"/>
          <a:stretch/>
        </p:blipFill>
        <p:spPr>
          <a:xfrm>
            <a:off x="3348000" y="2925000"/>
            <a:ext cx="3372480" cy="315864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251640" y="310680"/>
            <a:ext cx="8496720" cy="283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ВОПРОС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Могут ли собственники помещений в МКД, которые находятся на прямом договоре с РСО, решением ОСС и с согласия УО наделить эту УО статусом ИКУ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осуществить «обратный» переход с прямого договора и досрочно расторгнуть с РСО договор о предоставлении КУ?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4176000" y="692640"/>
            <a:ext cx="647640" cy="359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2" name="CustomShape 3"/>
          <p:cNvSpPr/>
          <p:nvPr/>
        </p:nvSpPr>
        <p:spPr>
          <a:xfrm>
            <a:off x="4161240" y="2059200"/>
            <a:ext cx="647640" cy="503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3" name="Picture 2" descr=""/>
          <p:cNvPicPr/>
          <p:nvPr/>
        </p:nvPicPr>
        <p:blipFill>
          <a:blip r:embed="rId2"/>
          <a:stretch/>
        </p:blipFill>
        <p:spPr>
          <a:xfrm>
            <a:off x="899640" y="3462480"/>
            <a:ext cx="3054240" cy="2918520"/>
          </a:xfrm>
          <a:prstGeom prst="rect">
            <a:avLst/>
          </a:prstGeom>
          <a:ln w="57240">
            <a:solidFill>
              <a:srgbClr val="0070c0"/>
            </a:solidFill>
            <a:round/>
          </a:ln>
        </p:spPr>
      </p:pic>
      <p:pic>
        <p:nvPicPr>
          <p:cNvPr id="124" name="Picture 4" descr=""/>
          <p:cNvPicPr/>
          <p:nvPr/>
        </p:nvPicPr>
        <p:blipFill>
          <a:blip r:embed="rId3"/>
          <a:stretch/>
        </p:blipFill>
        <p:spPr>
          <a:xfrm>
            <a:off x="5148000" y="3232080"/>
            <a:ext cx="3434400" cy="322092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107640" y="44640"/>
            <a:ext cx="8820000" cy="420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Пункт 4.4. части 2 статьи 44 ЖК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 компетенции ОСС относится принятие решения о заключении собственниками помещений, действующими от своего имени </a:t>
            </a:r>
            <a:r>
              <a:rPr b="1" lang="ru-RU" sz="18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соответственно договора ХВС, ГВС, ВО, ЭСН, ГСН, отопления, договора на оказание услуг по обращению с ТКО с РСО, регоператором по обращению с ТКО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Собственники помещений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вправе посредством нового решения ОСС отменить ранее принятое решение о заключении прямого договора с РСО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4140000" y="427320"/>
            <a:ext cx="935640" cy="431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CustomShape 3"/>
          <p:cNvSpPr/>
          <p:nvPr/>
        </p:nvSpPr>
        <p:spPr>
          <a:xfrm>
            <a:off x="4212000" y="3163680"/>
            <a:ext cx="935640" cy="431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8" name="Picture 2" descr=""/>
          <p:cNvPicPr/>
          <p:nvPr/>
        </p:nvPicPr>
        <p:blipFill>
          <a:blip r:embed="rId2"/>
          <a:stretch/>
        </p:blipFill>
        <p:spPr>
          <a:xfrm>
            <a:off x="5292000" y="4313880"/>
            <a:ext cx="2592000" cy="2389680"/>
          </a:xfrm>
          <a:prstGeom prst="rect">
            <a:avLst/>
          </a:prstGeom>
          <a:ln>
            <a:noFill/>
          </a:ln>
        </p:spPr>
      </p:pic>
      <p:pic>
        <p:nvPicPr>
          <p:cNvPr id="129" name="Picture 4" descr=""/>
          <p:cNvPicPr/>
          <p:nvPr/>
        </p:nvPicPr>
        <p:blipFill>
          <a:blip r:embed="rId3"/>
          <a:stretch/>
        </p:blipFill>
        <p:spPr>
          <a:xfrm>
            <a:off x="755640" y="4294800"/>
            <a:ext cx="3852000" cy="227700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1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-100800" y="0"/>
            <a:ext cx="9252000" cy="639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Пункт 21 Правил 354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Договоры с РСО, содержащие положения о предоставлении КУ,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заключаются на неопределенный срок по форме типового договора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Пункт 28 Типовой формы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Договор может быть изменен или досрочно расторгнут по основаниям и в порядке, которые предусмотрены законодательством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Абзац 7 пункта 2 Правил 354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ИКУ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ЮЛ независимо от организационно-правовой формы / ИП, предоставляющие потребителю КУ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случае расторжения прямого договора с собственниками помещений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РСО утрачивает статус ИКУ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4140000" y="33264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2" name="CustomShape 3"/>
          <p:cNvSpPr/>
          <p:nvPr/>
        </p:nvSpPr>
        <p:spPr>
          <a:xfrm>
            <a:off x="4204440" y="90864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4"/>
          <p:cNvSpPr/>
          <p:nvPr/>
        </p:nvSpPr>
        <p:spPr>
          <a:xfrm>
            <a:off x="4140000" y="198900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5"/>
          <p:cNvSpPr/>
          <p:nvPr/>
        </p:nvSpPr>
        <p:spPr>
          <a:xfrm>
            <a:off x="4122720" y="3912120"/>
            <a:ext cx="85320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5" name="CustomShape 6"/>
          <p:cNvSpPr/>
          <p:nvPr/>
        </p:nvSpPr>
        <p:spPr>
          <a:xfrm>
            <a:off x="4093200" y="443700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CustomShape 7"/>
          <p:cNvSpPr/>
          <p:nvPr/>
        </p:nvSpPr>
        <p:spPr>
          <a:xfrm>
            <a:off x="4057200" y="528120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37" name="Picture 2" descr=""/>
          <p:cNvPicPr/>
          <p:nvPr/>
        </p:nvPicPr>
        <p:blipFill>
          <a:blip r:embed="rId2"/>
          <a:stretch/>
        </p:blipFill>
        <p:spPr>
          <a:xfrm>
            <a:off x="6444360" y="2853000"/>
            <a:ext cx="2448000" cy="1728360"/>
          </a:xfrm>
          <a:prstGeom prst="rect">
            <a:avLst/>
          </a:prstGeom>
          <a:ln>
            <a:noFill/>
          </a:ln>
        </p:spPr>
      </p:pic>
      <p:pic>
        <p:nvPicPr>
          <p:cNvPr id="138" name="Picture 4" descr=""/>
          <p:cNvPicPr/>
          <p:nvPr/>
        </p:nvPicPr>
        <p:blipFill>
          <a:blip r:embed="rId3"/>
          <a:stretch/>
        </p:blipFill>
        <p:spPr>
          <a:xfrm>
            <a:off x="107640" y="2925000"/>
            <a:ext cx="2653920" cy="164952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0" y="-14040"/>
            <a:ext cx="9143640" cy="393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Пункт 2 Правил подготовки нормативных правовых актов федеральных органов исполнительной власти и их государственной регистрации, утвержденных ПП РФ от 13.08.1997 № 1009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письма ФО ИВ - не НПА.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Таким образом, письма Минстроя России и его структурных подразделений, в которых разъясняются вопросы применения НПА,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содержат правовых норм,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84807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являются позицией Минстроя России,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5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направлены на установление, изменение /отмену правовых норм,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 содержащиеся в них разъяснения не могут рассматриваться в качестве общеобязательных государственных предписаний постоянного / временного характера.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40" name="Picture 2" descr=""/>
          <p:cNvPicPr/>
          <p:nvPr/>
        </p:nvPicPr>
        <p:blipFill>
          <a:blip r:embed="rId1"/>
          <a:stretch/>
        </p:blipFill>
        <p:spPr>
          <a:xfrm>
            <a:off x="2699640" y="3957120"/>
            <a:ext cx="4176000" cy="2783880"/>
          </a:xfrm>
          <a:prstGeom prst="rect">
            <a:avLst/>
          </a:prstGeom>
          <a:ln w="38160">
            <a:solidFill>
              <a:srgbClr val="ffff00"/>
            </a:solidFill>
            <a:round/>
          </a:ln>
        </p:spPr>
      </p:pic>
      <p:sp>
        <p:nvSpPr>
          <p:cNvPr id="141" name="CustomShape 2"/>
          <p:cNvSpPr/>
          <p:nvPr/>
        </p:nvSpPr>
        <p:spPr>
          <a:xfrm>
            <a:off x="4284000" y="836640"/>
            <a:ext cx="791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-27360"/>
            <a:ext cx="9143640" cy="5576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Вопрос: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Потребитель самовольно и без согласования с УО заменил ИПУ ГВС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 более совершенную модель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этом в день монтажа ИПУ он представил в УО заявку о вводе нового ИПУ ГВС в эксплуатацию,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сведения, предусмотренные Правилами 354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УО на заявку не ответила,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предложенную потребителем дату ввода к нему никто из УО не явился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25406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25406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 момента монтажа нового ИПУ прошло более месяца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558ed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Считается ли данный ИПУ ГВС введенным в эксплуатацию, и если да – то с какой даты?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4284000" y="83664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CustomShape 3"/>
          <p:cNvSpPr/>
          <p:nvPr/>
        </p:nvSpPr>
        <p:spPr>
          <a:xfrm>
            <a:off x="4140000" y="3285000"/>
            <a:ext cx="791640" cy="359640"/>
          </a:xfrm>
          <a:prstGeom prst="mathPlus">
            <a:avLst>
              <a:gd name="adj1" fmla="val 2352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CustomShape 4"/>
          <p:cNvSpPr/>
          <p:nvPr/>
        </p:nvSpPr>
        <p:spPr>
          <a:xfrm>
            <a:off x="4140000" y="2205000"/>
            <a:ext cx="791640" cy="359640"/>
          </a:xfrm>
          <a:prstGeom prst="mathPlus">
            <a:avLst>
              <a:gd name="adj1" fmla="val 2352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Picture 2" descr=""/>
          <p:cNvPicPr/>
          <p:nvPr/>
        </p:nvPicPr>
        <p:blipFill>
          <a:blip r:embed="rId1"/>
          <a:stretch/>
        </p:blipFill>
        <p:spPr>
          <a:xfrm>
            <a:off x="5508000" y="5373360"/>
            <a:ext cx="2273400" cy="1326960"/>
          </a:xfrm>
          <a:prstGeom prst="rect">
            <a:avLst/>
          </a:prstGeom>
          <a:ln>
            <a:noFill/>
          </a:ln>
        </p:spPr>
      </p:pic>
      <p:pic>
        <p:nvPicPr>
          <p:cNvPr id="46" name="Picture 4" descr=""/>
          <p:cNvPicPr/>
          <p:nvPr/>
        </p:nvPicPr>
        <p:blipFill>
          <a:blip r:embed="rId2"/>
          <a:stretch/>
        </p:blipFill>
        <p:spPr>
          <a:xfrm>
            <a:off x="1187640" y="5279400"/>
            <a:ext cx="2376000" cy="153360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6" descr=""/>
          <p:cNvPicPr/>
          <p:nvPr/>
        </p:nvPicPr>
        <p:blipFill>
          <a:blip r:embed="rId1"/>
          <a:stretch/>
        </p:blipFill>
        <p:spPr>
          <a:xfrm>
            <a:off x="0" y="1845000"/>
            <a:ext cx="1987200" cy="2088000"/>
          </a:xfrm>
          <a:prstGeom prst="rect">
            <a:avLst/>
          </a:prstGeom>
          <a:ln>
            <a:noFill/>
          </a:ln>
        </p:spPr>
      </p:pic>
      <p:sp>
        <p:nvSpPr>
          <p:cNvPr id="48" name="CustomShape 1"/>
          <p:cNvSpPr/>
          <p:nvPr/>
        </p:nvSpPr>
        <p:spPr>
          <a:xfrm>
            <a:off x="7920" y="-59760"/>
            <a:ext cx="9143640" cy="694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Статья 210 ГК РФ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собственник несет бремя содержания принадлежащего ему имущества, если иное не предусмотрено законом/ договором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ИПУ принадлежат собственнику помещения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Пункт 81 Правил  354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84807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оснащение ЖП ИПУ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f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ввод установленных ПУ в эксплуатацию,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их надлежащая техническая эксплуатация,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84807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сохранность и своевременная замена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быть обеспечены собственником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Ввод установленного ПУ в эксплуатацию </a:t>
            </a: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 документальное оформление прибора учета в качестве ПУ, по показаниям которого осуществляется расчет размера платы за КУ, осуществляется ИКУ в том числе на основании заявки собственника, поданной ИКУ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ПУ может считаться введенным в эксплуатацию только после документального оформления его в качестве ПУ, по показаниям которого осуществляется расчет размера платы за КУ, осуществленным ИКУ в соответствующем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4212000" y="294840"/>
            <a:ext cx="647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0" name="CustomShape 3"/>
          <p:cNvSpPr/>
          <p:nvPr/>
        </p:nvSpPr>
        <p:spPr>
          <a:xfrm>
            <a:off x="4284000" y="2205000"/>
            <a:ext cx="647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1" name="CustomShape 4"/>
          <p:cNvSpPr/>
          <p:nvPr/>
        </p:nvSpPr>
        <p:spPr>
          <a:xfrm>
            <a:off x="4284000" y="3573000"/>
            <a:ext cx="647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2" name="Picture 2" descr=""/>
          <p:cNvPicPr/>
          <p:nvPr/>
        </p:nvPicPr>
        <p:blipFill>
          <a:blip r:embed="rId2"/>
          <a:srcRect l="8567" t="3065" r="4538" b="2780"/>
          <a:stretch/>
        </p:blipFill>
        <p:spPr>
          <a:xfrm>
            <a:off x="7308360" y="1452600"/>
            <a:ext cx="1661040" cy="272844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1115640" y="548640"/>
            <a:ext cx="7056360" cy="265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Письмо Минстроя России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 10.02.2021 № 3271-ОГ/06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«Об установке видеонаблюдения, возложения расходов на собственников помещений в МКД и принятия оборудования в состав общего имущества»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4" name="Picture 2" descr=""/>
          <p:cNvPicPr/>
          <p:nvPr/>
        </p:nvPicPr>
        <p:blipFill>
          <a:blip r:embed="rId1"/>
          <a:stretch/>
        </p:blipFill>
        <p:spPr>
          <a:xfrm>
            <a:off x="3204000" y="3357000"/>
            <a:ext cx="2448000" cy="244800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0" y="116640"/>
            <a:ext cx="9143640" cy="612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Вопрос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Решение об установке видеонаблюдения, возложения расходов на собственников помещений в МКД и принятия оборудования в состав ОИ принимается большинством не менее 2/3 голосов от общего числа голосов,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поскольку данное решение является вариантом решения, предусмотренного пунктом 1 части 2 статьи 44 ЖК РФ, а именно – решение о реконструкции МКД, строительстве хозпостроек и других сооружений, капремонте ОИ МКД, о переустройстве и/ перепланировке помещения, входящего в состав ОИ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Прошу пояснить: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 является ли реконструкцией установка системы видеонаблюдения в МКД, в частности 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согласно пункту 14 статьи 1 ГрК РФ,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какие параметры объекта будут изменены в результате её установки?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- необходимы ли оформление проекта системы видеонаблюдения в МКД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(статья 48 ГрК РФ)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разрешения на строительство 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(статья 51 ГрК РФ) </a:t>
            </a:r>
            <a:r>
              <a:rPr b="1" lang="ru-RU" sz="18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монтажа такой системы?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CustomShape 2"/>
          <p:cNvSpPr/>
          <p:nvPr/>
        </p:nvSpPr>
        <p:spPr>
          <a:xfrm>
            <a:off x="3924000" y="1268640"/>
            <a:ext cx="1295640" cy="503640"/>
          </a:xfrm>
          <a:prstGeom prst="upArrow">
            <a:avLst>
              <a:gd name="adj1" fmla="val 50000"/>
              <a:gd name="adj2" fmla="val 50000"/>
            </a:avLst>
          </a:prstGeom>
          <a:ln>
            <a:solidFill>
              <a:srgbClr val="ff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CustomShape 3"/>
          <p:cNvSpPr/>
          <p:nvPr/>
        </p:nvSpPr>
        <p:spPr>
          <a:xfrm>
            <a:off x="4317840" y="2925720"/>
            <a:ext cx="503640" cy="290880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CustomShape 4"/>
          <p:cNvSpPr/>
          <p:nvPr/>
        </p:nvSpPr>
        <p:spPr>
          <a:xfrm>
            <a:off x="4356000" y="4473000"/>
            <a:ext cx="503640" cy="359640"/>
          </a:xfrm>
          <a:prstGeom prst="mathPlus">
            <a:avLst>
              <a:gd name="adj1" fmla="val 2352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ustomShape 5"/>
          <p:cNvSpPr/>
          <p:nvPr/>
        </p:nvSpPr>
        <p:spPr>
          <a:xfrm>
            <a:off x="4356000" y="5301360"/>
            <a:ext cx="503640" cy="359640"/>
          </a:xfrm>
          <a:prstGeom prst="mathPlus">
            <a:avLst>
              <a:gd name="adj1" fmla="val 2352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0" name="Picture 2" descr=""/>
          <p:cNvPicPr/>
          <p:nvPr/>
        </p:nvPicPr>
        <p:blipFill>
          <a:blip r:embed="rId1"/>
          <a:stretch/>
        </p:blipFill>
        <p:spPr>
          <a:xfrm>
            <a:off x="8242560" y="5980680"/>
            <a:ext cx="836640" cy="832320"/>
          </a:xfrm>
          <a:prstGeom prst="rect">
            <a:avLst/>
          </a:prstGeom>
          <a:ln>
            <a:noFill/>
          </a:ln>
        </p:spPr>
      </p:pic>
      <p:pic>
        <p:nvPicPr>
          <p:cNvPr id="61" name="Picture 3" descr=""/>
          <p:cNvPicPr/>
          <p:nvPr/>
        </p:nvPicPr>
        <p:blipFill>
          <a:blip r:embed="rId2"/>
          <a:stretch/>
        </p:blipFill>
        <p:spPr>
          <a:xfrm>
            <a:off x="107640" y="6080760"/>
            <a:ext cx="675000" cy="677520"/>
          </a:xfrm>
          <a:prstGeom prst="rect">
            <a:avLst/>
          </a:prstGeom>
          <a:ln>
            <a:noFill/>
          </a:ln>
        </p:spPr>
      </p:pic>
      <p:pic>
        <p:nvPicPr>
          <p:cNvPr id="62" name="Picture 4" descr=""/>
          <p:cNvPicPr/>
          <p:nvPr/>
        </p:nvPicPr>
        <p:blipFill>
          <a:blip r:embed="rId3"/>
          <a:stretch/>
        </p:blipFill>
        <p:spPr>
          <a:xfrm>
            <a:off x="35640" y="49680"/>
            <a:ext cx="568800" cy="570600"/>
          </a:xfrm>
          <a:prstGeom prst="rect">
            <a:avLst/>
          </a:prstGeom>
          <a:ln>
            <a:noFill/>
          </a:ln>
        </p:spPr>
      </p:pic>
      <p:pic>
        <p:nvPicPr>
          <p:cNvPr id="63" name="Picture 5" descr=""/>
          <p:cNvPicPr/>
          <p:nvPr/>
        </p:nvPicPr>
        <p:blipFill>
          <a:blip r:embed="rId4"/>
          <a:stretch/>
        </p:blipFill>
        <p:spPr>
          <a:xfrm>
            <a:off x="8526600" y="-35640"/>
            <a:ext cx="653760" cy="65592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0" y="0"/>
            <a:ext cx="9143640" cy="242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Статья 44 ЖК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Принятие решений о пользовании ОИ МКД иными лицами, в том числе о заключении договоров на установку и эксплуатацию рекламных конструкций, если для их установки и эксплуатации предполагается использовать ОИ,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относится к компетенции ОСС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CustomShape 2"/>
          <p:cNvSpPr/>
          <p:nvPr/>
        </p:nvSpPr>
        <p:spPr>
          <a:xfrm>
            <a:off x="0" y="2446920"/>
            <a:ext cx="9143640" cy="397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Изменение параметров объекта капитального строительства, его частей (высоты, количества этажей, площади, объема),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   </a:t>
            </a:r>
            <a:r>
              <a:rPr b="1" lang="ru-RU" sz="17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том числе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84807"/>
              </a:buClr>
              <a:buFont typeface="Wingdings" charset="2"/>
              <a:buChar char=""/>
            </a:pPr>
            <a:r>
              <a:rPr b="1" lang="ru-RU" sz="17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надстройка,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"/>
            </a:pPr>
            <a:r>
              <a:rPr b="1" lang="ru-RU" sz="17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перестройка,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e46c0a"/>
              </a:buClr>
              <a:buFont typeface="Wingdings" charset="2"/>
              <a:buChar char=""/>
            </a:pPr>
            <a:r>
              <a:rPr b="1" lang="ru-RU" sz="17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расширение объекта капитального строительства,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53735"/>
              </a:buClr>
              <a:buFont typeface="Wingdings" charset="2"/>
              <a:buChar char=""/>
            </a:pPr>
            <a:r>
              <a:rPr b="1" lang="ru-RU" sz="17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 также замена и/восстановление несущих строительных конструкций объекта капитального строительства, за исключением замены отдельных элементов таких конструкций на аналогичные / иные улучшающие показатели таких конструкций элементы и (или) восстановления указанных элементов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является в соответствии </a:t>
            </a:r>
            <a:r>
              <a:rPr b="1" lang="ru-RU" sz="17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 пунктом 14 статьи 1 ГрК РФ </a:t>
            </a:r>
            <a:r>
              <a:rPr b="1" lang="ru-RU" sz="17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реконструкцией объекта капитального строительства, проводимой на основании разрешения на строительство в соответствии с требованиями </a:t>
            </a:r>
            <a:r>
              <a:rPr b="1" lang="ru-RU" sz="17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статей 51 - 55 ГрК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CustomShape 3"/>
          <p:cNvSpPr/>
          <p:nvPr/>
        </p:nvSpPr>
        <p:spPr>
          <a:xfrm>
            <a:off x="3852000" y="332640"/>
            <a:ext cx="1079640" cy="431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7" name="CustomShape 4"/>
          <p:cNvSpPr/>
          <p:nvPr/>
        </p:nvSpPr>
        <p:spPr>
          <a:xfrm>
            <a:off x="3924000" y="1628640"/>
            <a:ext cx="1079640" cy="431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8" name="CustomShape 5"/>
          <p:cNvSpPr/>
          <p:nvPr/>
        </p:nvSpPr>
        <p:spPr>
          <a:xfrm>
            <a:off x="4086000" y="5085360"/>
            <a:ext cx="1079640" cy="503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9" name="Picture 2" descr=""/>
          <p:cNvPicPr/>
          <p:nvPr/>
        </p:nvPicPr>
        <p:blipFill>
          <a:blip r:embed="rId1"/>
          <a:stretch/>
        </p:blipFill>
        <p:spPr>
          <a:xfrm>
            <a:off x="35640" y="0"/>
            <a:ext cx="817200" cy="834120"/>
          </a:xfrm>
          <a:prstGeom prst="rect">
            <a:avLst/>
          </a:prstGeom>
          <a:ln>
            <a:noFill/>
          </a:ln>
        </p:spPr>
      </p:pic>
      <p:pic>
        <p:nvPicPr>
          <p:cNvPr id="70" name="Picture 3" descr=""/>
          <p:cNvPicPr/>
          <p:nvPr/>
        </p:nvPicPr>
        <p:blipFill>
          <a:blip r:embed="rId2"/>
          <a:stretch/>
        </p:blipFill>
        <p:spPr>
          <a:xfrm>
            <a:off x="35640" y="6175440"/>
            <a:ext cx="756360" cy="637560"/>
          </a:xfrm>
          <a:prstGeom prst="rect">
            <a:avLst/>
          </a:prstGeom>
          <a:ln>
            <a:noFill/>
          </a:ln>
        </p:spPr>
      </p:pic>
      <p:pic>
        <p:nvPicPr>
          <p:cNvPr id="71" name="Picture 4" descr=""/>
          <p:cNvPicPr/>
          <p:nvPr/>
        </p:nvPicPr>
        <p:blipFill>
          <a:blip r:embed="rId3"/>
          <a:stretch/>
        </p:blipFill>
        <p:spPr>
          <a:xfrm>
            <a:off x="8353080" y="2880"/>
            <a:ext cx="790560" cy="761400"/>
          </a:xfrm>
          <a:prstGeom prst="rect">
            <a:avLst/>
          </a:prstGeom>
          <a:ln>
            <a:noFill/>
          </a:ln>
        </p:spPr>
      </p:pic>
      <p:pic>
        <p:nvPicPr>
          <p:cNvPr id="72" name="Picture 5" descr=""/>
          <p:cNvPicPr/>
          <p:nvPr/>
        </p:nvPicPr>
        <p:blipFill>
          <a:blip r:embed="rId4"/>
          <a:stretch/>
        </p:blipFill>
        <p:spPr>
          <a:xfrm>
            <a:off x="8604360" y="6021360"/>
            <a:ext cx="520920" cy="78048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-36360" y="0"/>
            <a:ext cx="9143640" cy="641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Статьи 36 и 40 ЖК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уменьшение размера ОИ возможно только с согласия всех собственников,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84807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том числе при реконструкции,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53735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переустройстве,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7933c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77933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перепланировке помещений,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если такие реконструкция, переустройство, перепланировка невозможны без присоединения к ним части ОИ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Реконструкция проводится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 основании разрешения на строительство в соответствии с требованиями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статей 51-55 ГрК РФ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e46c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Выполнение строительства, реконструкции объекта капитального строительства в полном объеме в соответствии с разрешением на строительство, проектной документацией, а также соответствие построенного, реконструированного объекта капитального строительства требованиям к строительству, реконструкции объекта капитального строительства, установленным на дату выдачи представленного для получения разрешения на строительство градостроительного плана ЗУ, разрешенному использованию ЗУ, а также ограничениям, установленным в соответствии с земельным и иным законодательством РФ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удостоверяется разрешением на ввод объекта в эксплуатацию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(часть 1 статьи 55 ГрК РФ)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2"/>
          <p:cNvSpPr/>
          <p:nvPr/>
        </p:nvSpPr>
        <p:spPr>
          <a:xfrm>
            <a:off x="4140000" y="260640"/>
            <a:ext cx="647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5" name="CustomShape 3"/>
          <p:cNvSpPr/>
          <p:nvPr/>
        </p:nvSpPr>
        <p:spPr>
          <a:xfrm>
            <a:off x="4140000" y="1484640"/>
            <a:ext cx="791640" cy="287640"/>
          </a:xfrm>
          <a:prstGeom prst="up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CustomShape 4"/>
          <p:cNvSpPr/>
          <p:nvPr/>
        </p:nvSpPr>
        <p:spPr>
          <a:xfrm>
            <a:off x="4220280" y="2709000"/>
            <a:ext cx="791640" cy="287640"/>
          </a:xfrm>
          <a:prstGeom prst="up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5"/>
          <p:cNvSpPr/>
          <p:nvPr/>
        </p:nvSpPr>
        <p:spPr>
          <a:xfrm>
            <a:off x="4428000" y="5661360"/>
            <a:ext cx="647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8" name="Picture 3" descr=""/>
          <p:cNvPicPr/>
          <p:nvPr/>
        </p:nvPicPr>
        <p:blipFill>
          <a:blip r:embed="rId1"/>
          <a:stretch/>
        </p:blipFill>
        <p:spPr>
          <a:xfrm>
            <a:off x="-36360" y="0"/>
            <a:ext cx="792000" cy="548280"/>
          </a:xfrm>
          <a:prstGeom prst="rect">
            <a:avLst/>
          </a:prstGeom>
          <a:ln>
            <a:noFill/>
          </a:ln>
        </p:spPr>
      </p:pic>
      <p:pic>
        <p:nvPicPr>
          <p:cNvPr id="79" name="Picture 4" descr=""/>
          <p:cNvPicPr/>
          <p:nvPr/>
        </p:nvPicPr>
        <p:blipFill>
          <a:blip r:embed="rId2"/>
          <a:stretch/>
        </p:blipFill>
        <p:spPr>
          <a:xfrm>
            <a:off x="8217720" y="6156360"/>
            <a:ext cx="890280" cy="656640"/>
          </a:xfrm>
          <a:prstGeom prst="rect">
            <a:avLst/>
          </a:prstGeom>
          <a:ln>
            <a:noFill/>
          </a:ln>
        </p:spPr>
      </p:pic>
      <p:pic>
        <p:nvPicPr>
          <p:cNvPr id="80" name="Picture 6" descr=""/>
          <p:cNvPicPr/>
          <p:nvPr/>
        </p:nvPicPr>
        <p:blipFill>
          <a:blip r:embed="rId3"/>
          <a:stretch/>
        </p:blipFill>
        <p:spPr>
          <a:xfrm>
            <a:off x="-36360" y="6250320"/>
            <a:ext cx="818280" cy="603720"/>
          </a:xfrm>
          <a:prstGeom prst="rect">
            <a:avLst/>
          </a:prstGeom>
          <a:ln>
            <a:noFill/>
          </a:ln>
        </p:spPr>
      </p:pic>
      <p:pic>
        <p:nvPicPr>
          <p:cNvPr id="81" name="Picture 7" descr=""/>
          <p:cNvPicPr/>
          <p:nvPr/>
        </p:nvPicPr>
        <p:blipFill>
          <a:blip r:embed="rId4"/>
          <a:stretch/>
        </p:blipFill>
        <p:spPr>
          <a:xfrm>
            <a:off x="8460360" y="2094480"/>
            <a:ext cx="703080" cy="1516680"/>
          </a:xfrm>
          <a:prstGeom prst="rect">
            <a:avLst/>
          </a:prstGeom>
          <a:ln>
            <a:noFill/>
          </a:ln>
        </p:spPr>
      </p:pic>
      <p:pic>
        <p:nvPicPr>
          <p:cNvPr id="82" name="Picture 8" descr=""/>
          <p:cNvPicPr/>
          <p:nvPr/>
        </p:nvPicPr>
        <p:blipFill>
          <a:blip r:embed="rId5"/>
          <a:stretch/>
        </p:blipFill>
        <p:spPr>
          <a:xfrm>
            <a:off x="8258400" y="0"/>
            <a:ext cx="889200" cy="7610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1249560" y="908640"/>
            <a:ext cx="6984360" cy="146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Письмо ФА по техническому регулированию и метрологии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 12.02.2021 № 396-ОГ/04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7b34d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 межповерочном интервале для индивидуальных приборов учёта воды»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Picture 2" descr=""/>
          <p:cNvPicPr/>
          <p:nvPr/>
        </p:nvPicPr>
        <p:blipFill>
          <a:blip r:embed="rId1"/>
          <a:srcRect l="8850" t="0" r="4347" b="5650"/>
          <a:stretch/>
        </p:blipFill>
        <p:spPr>
          <a:xfrm>
            <a:off x="3202200" y="3082680"/>
            <a:ext cx="2809440" cy="2290320"/>
          </a:xfrm>
          <a:prstGeom prst="rect">
            <a:avLst/>
          </a:prstGeom>
          <a:ln w="57240">
            <a:solidFill>
              <a:srgbClr val="0070c0"/>
            </a:solidFill>
            <a:round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0" y="0"/>
            <a:ext cx="9143640" cy="667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Интервал между поверками СИ в соответствии с частью 1 статьи 12 Федерального закона от 26.06.2008 № 102-ФЗ «Об обеспечении единства измерений»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устанавливается при утверждении типа СИ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31859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Сведения об утвержденных типах ПУ ХВС и ГВС опубликованы в Федеральном информационном фонде по обеспечению единства измерений и доступны в Интернете : </a:t>
            </a:r>
            <a:r>
              <a:rPr b="1" lang="ru-RU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1"/>
              </a:rPr>
              <a:t>https://</a:t>
            </a:r>
            <a:r>
              <a:rPr b="1" lang="ru-RU" sz="1800" spc="-1" strike="noStrike" u="sng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2"/>
              </a:rPr>
              <a:t>fgis.gost.ru/fundmetrology/registry/4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поиска сведений о межповерочном интервале ИПУ необходимо: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перейти по указанному адресу,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«Наименование СИ»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ввести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«счетчики воды»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«Обозначение типа СИ» </a:t>
            </a:r>
            <a:r>
              <a:rPr b="1" lang="ru-RU" sz="1800" spc="-1" strike="noStrike">
                <a:solidFill>
                  <a:srgbClr val="604a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ввести обозначение, указанное на самом ИПУ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604a7b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наличии на ИПУ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«номер в госреестре» </a:t>
            </a: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указать изготовителя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введении данных автоматически запускается процесс поиска, результат которого будет выведен на монитор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Далее необходимо кликнуть вкладку </a:t>
            </a: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«Просмотреть»</a:t>
            </a: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наиболее подходящей строке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 монитор будут выведены сведения для конкретного типа ИПУ: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8480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 межповерочном интервале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4356000" y="90864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3"/>
          <p:cNvSpPr/>
          <p:nvPr/>
        </p:nvSpPr>
        <p:spPr>
          <a:xfrm>
            <a:off x="4356000" y="501300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CustomShape 4"/>
          <p:cNvSpPr/>
          <p:nvPr/>
        </p:nvSpPr>
        <p:spPr>
          <a:xfrm>
            <a:off x="4356000" y="422100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CustomShape 5"/>
          <p:cNvSpPr/>
          <p:nvPr/>
        </p:nvSpPr>
        <p:spPr>
          <a:xfrm>
            <a:off x="4428000" y="580536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0" name="Picture 2" descr=""/>
          <p:cNvPicPr/>
          <p:nvPr/>
        </p:nvPicPr>
        <p:blipFill>
          <a:blip r:embed="rId3"/>
          <a:srcRect l="3730" t="4483" r="4314" b="10186"/>
          <a:stretch/>
        </p:blipFill>
        <p:spPr>
          <a:xfrm>
            <a:off x="7596360" y="621360"/>
            <a:ext cx="1018080" cy="1007280"/>
          </a:xfrm>
          <a:prstGeom prst="rect">
            <a:avLst/>
          </a:prstGeom>
          <a:ln w="28440">
            <a:solidFill>
              <a:srgbClr val="ffc000"/>
            </a:solidFill>
            <a:round/>
          </a:ln>
        </p:spPr>
      </p:pic>
      <p:pic>
        <p:nvPicPr>
          <p:cNvPr id="91" name="Picture 5" descr=""/>
          <p:cNvPicPr/>
          <p:nvPr/>
        </p:nvPicPr>
        <p:blipFill>
          <a:blip r:embed="rId4"/>
          <a:srcRect l="8056" t="13241" r="25000" b="24798"/>
          <a:stretch/>
        </p:blipFill>
        <p:spPr>
          <a:xfrm>
            <a:off x="107640" y="620640"/>
            <a:ext cx="1907280" cy="992520"/>
          </a:xfrm>
          <a:prstGeom prst="rect">
            <a:avLst/>
          </a:prstGeom>
          <a:ln w="19080">
            <a:solidFill>
              <a:srgbClr val="ffff00"/>
            </a:solidFill>
            <a:miter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Application>LibreOffice/5.2.3.3$Windows_x86 LibreOffice_project/d54a8868f08a7b39642414cf2c8ef2f228f780cf</Application>
  <Words>1096</Words>
  <Paragraphs>218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2021-03-08T13:58:31Z</dcterms:created>
  <dc:creator>home PC</dc:creator>
  <dc:description/>
  <dc:language>ru-RU</dc:language>
  <cp:lastModifiedBy>Кузнецова</cp:lastModifiedBy>
  <dcterms:modified xsi:type="dcterms:W3CDTF">2021-03-15T13:46:16Z</dcterms:modified>
  <cp:revision>30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18</vt:i4>
  </property>
</Properties>
</file>