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6.gif" ContentType="image/gif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D236BA5-BF23-4AAB-A4A9-55B4D252297C}" type="datetime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31.8.22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7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8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9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4BD9291-007D-4076-9E31-8C9EA53C66A2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Line 7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PlaceHolder 8"/>
          <p:cNvSpPr>
            <a:spLocks noGrp="1"/>
          </p:cNvSpPr>
          <p:nvPr>
            <p:ph type="title"/>
          </p:nvPr>
        </p:nvSpPr>
        <p:spPr>
          <a:xfrm rot="5400000">
            <a:off x="3371760" y="3200400"/>
            <a:ext cx="6309000" cy="4568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ru-RU" sz="2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1" name="PlaceHolder 9"/>
          <p:cNvSpPr>
            <a:spLocks noGrp="1"/>
          </p:cNvSpPr>
          <p:nvPr>
            <p:ph type="body"/>
          </p:nvPr>
        </p:nvSpPr>
        <p:spPr>
          <a:xfrm>
            <a:off x="6812280" y="274320"/>
            <a:ext cx="1526760" cy="49831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400"/>
              </a:spcBef>
              <a:spcAft>
                <a:spcPts val="1001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12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2" name="Line 10"/>
          <p:cNvSpPr/>
          <p:nvPr/>
        </p:nvSpPr>
        <p:spPr>
          <a:xfrm>
            <a:off x="62481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Line 11"/>
          <p:cNvSpPr/>
          <p:nvPr/>
        </p:nvSpPr>
        <p:spPr>
          <a:xfrm>
            <a:off x="6192000" y="0"/>
            <a:ext cx="360" cy="6858000"/>
          </a:xfrm>
          <a:prstGeom prst="line">
            <a:avLst/>
          </a:prstGeom>
          <a:ln w="1260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Line 12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3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Line 14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5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PlaceHolder 16"/>
          <p:cNvSpPr>
            <a:spLocks noGrp="1"/>
          </p:cNvSpPr>
          <p:nvPr>
            <p:ph type="body"/>
          </p:nvPr>
        </p:nvSpPr>
        <p:spPr>
          <a:xfrm>
            <a:off x="304920" y="274320"/>
            <a:ext cx="5638320" cy="632736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17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B1AC3AC-3359-4A00-A313-7DE20C019CC9}" type="datetime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31.8.22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0" name="PlaceHolder 18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9826786E-FCD7-41E5-B67D-8691054B0A2C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19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5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6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AA68AC8-D5AA-4B1C-A3B5-7657F6772F7F}" type="datetime">
              <a:rPr b="0" lang="ru-RU" sz="1200" spc="-1" strike="noStrike">
                <a:solidFill>
                  <a:srgbClr val="575f6d"/>
                </a:solidFill>
                <a:latin typeface="Century Schoolbook"/>
              </a:rPr>
              <a:t>31.8.22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A716F00A-6396-4C65-A708-D2605B035766}" type="slidenum">
              <a:rPr b="1" lang="ru-RU" sz="1400" spc="-1" strike="noStrike">
                <a:solidFill>
                  <a:srgbClr val="ffffff"/>
                </a:solidFill>
                <a:latin typeface="Century Schoolboo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403640" y="908640"/>
            <a:ext cx="7488360" cy="374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c000"/>
                </a:solidFill>
                <a:latin typeface="Century Schoolbook"/>
              </a:rPr>
              <a:t>ОСТРЫЕ КИШЕЧНЫЕ ИНФЕКЦИИ</a:t>
            </a:r>
            <a:endParaRPr b="0" lang="ru-RU" sz="72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transition>
    <p:randomBar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Диагностика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Диагностика острых кишечных инфекций основывается на эпидемиологических, клинических и лабораторных данных. Диагностика проводится в 2 этапа: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– 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I этап – предварительная диагностика (выполняется на основании комплекса клинико-эпидемиологических данных, позволяет предположить этиологию заболевания еще до получения лабораторного подтверждения диагноза);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– 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II этап – окончательная диагностика (предварительный клинический диагноз дополняется уточнением этиологического фактора после получения результатов бактериологического, серологического и других обследований).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timing>
    <p:tnLst>
      <p:par>
        <p:cTn id="176" dur="indefinite" restart="never" nodeType="tmRoot">
          <p:childTnLst>
            <p:seq>
              <p:cTn id="1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539640" y="476640"/>
            <a:ext cx="7632360" cy="604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установления этиологии острых диарейных заболеваний проводят комплексное бактериологическое исследование с целью выявления патогенных энтеробактерий (шигеллы, сальмонеллы, энтеропатогенные эшерихии, иерсинии, условно-патогенные энтеробактерии и бактерии других семейств).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Ректороманоскопия проводится главным образом с целью дифференциальной диагностики дизентерии, особенно ее легких и стертых форм, от других заболеваний, сопровождающихся поражением толстой кишки.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До получения результатов бактериологического исследования для определения этиологии кишечного заболевания могут применяться методы выявления антигенов возбудителей в биологических жидкостях больного (кровь, испражнения, моча, слюна) и на объектах внешней среды.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timing>
    <p:tnLst>
      <p:par>
        <p:cTn id="178" dur="indefinite" restart="never" nodeType="tmRoot">
          <p:childTnLst>
            <p:seq>
              <p:cTn id="1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620640"/>
            <a:ext cx="7467120" cy="585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При оценке диареи учитываются: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частоту стула; 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объем одной дефекации (скудные или обильные выделения);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характер испражнений (консистенция, цвет, запах, наличие непереваренных комочков пищи);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патологические примеси в кале (слизь, кровь, гной) и время их появления;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Диарея может быть острой, если ее продолжительность не превышает 2 недель, и затяжной (персистирующей) - при сохранении жидкого стула более 14 дней.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3996000" y="0"/>
            <a:ext cx="5147640" cy="364464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3995640" cy="3657960"/>
          </a:xfrm>
          <a:prstGeom prst="rect">
            <a:avLst/>
          </a:prstGeom>
          <a:ln>
            <a:noFill/>
          </a:ln>
        </p:spPr>
      </p:pic>
      <p:pic>
        <p:nvPicPr>
          <p:cNvPr id="209" name="Picture 4" descr=""/>
          <p:cNvPicPr/>
          <p:nvPr/>
        </p:nvPicPr>
        <p:blipFill>
          <a:blip r:embed="rId3"/>
          <a:stretch/>
        </p:blipFill>
        <p:spPr>
          <a:xfrm>
            <a:off x="3996000" y="3645000"/>
            <a:ext cx="5147640" cy="3212640"/>
          </a:xfrm>
          <a:prstGeom prst="rect">
            <a:avLst/>
          </a:prstGeom>
          <a:ln>
            <a:noFill/>
          </a:ln>
        </p:spPr>
      </p:pic>
      <p:pic>
        <p:nvPicPr>
          <p:cNvPr id="210" name="Picture 8" descr=""/>
          <p:cNvPicPr/>
          <p:nvPr/>
        </p:nvPicPr>
        <p:blipFill>
          <a:blip r:embed="rId4"/>
          <a:stretch/>
        </p:blipFill>
        <p:spPr>
          <a:xfrm>
            <a:off x="0" y="3645000"/>
            <a:ext cx="4062960" cy="321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476640"/>
            <a:ext cx="7467120" cy="5996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entury Schoolbook"/>
              </a:rPr>
              <a:t>При оценке рвоты учитываются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: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ее частота (однократная, повторная или многократная (свыше 5 раз в сутки));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длительность;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объем рвотных масс;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характер рвотных масс (съеденной пищей; с желчью; с кровью - алой или по типу «ко-фейной гущи»);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наличие предшествующей тошноты и чувства облегчения после рвоты.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entury Schoolbook"/>
              </a:rPr>
              <a:t>При определении болей в животе уточняются: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их продолжительность; 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интенсивность;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характер (схваткообразный или ноющий);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их локализация и иррадиация,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• выраженность метеоризма;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    • 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наличие симптомов «острого живота».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timing>
    <p:tnLst>
      <p:par>
        <p:cTn id="214" dur="indefinite" restart="never" nodeType="tmRoot">
          <p:childTnLst>
            <p:seq>
              <p:cTn id="2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04920" y="274320"/>
            <a:ext cx="5638320" cy="63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800" spc="-1" strike="noStrike">
                <a:solidFill>
                  <a:srgbClr val="000000"/>
                </a:solidFill>
                <a:latin typeface="Century Schoolbook"/>
              </a:rPr>
              <a:t>Острые кишечные инфекции (ОКИ) – группа заболеваний, основными клиническими проявлениями которых являются диарея и рвота. 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6156000" y="0"/>
            <a:ext cx="2987640" cy="6857640"/>
          </a:xfrm>
          <a:prstGeom prst="rect">
            <a:avLst/>
          </a:prstGeom>
          <a:ln>
            <a:noFill/>
          </a:ln>
        </p:spPr>
      </p:pic>
      <p:pic>
        <p:nvPicPr>
          <p:cNvPr id="168" name="Picture 4" descr=""/>
          <p:cNvPicPr/>
          <p:nvPr/>
        </p:nvPicPr>
        <p:blipFill>
          <a:blip r:embed="rId2"/>
          <a:stretch/>
        </p:blipFill>
        <p:spPr>
          <a:xfrm>
            <a:off x="2699640" y="2732040"/>
            <a:ext cx="2885040" cy="412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br/>
            <a:r>
              <a:rPr b="0" lang="ru-RU" sz="4000" spc="-1" strike="noStrike" cap="small">
                <a:solidFill>
                  <a:srgbClr val="575f6d"/>
                </a:solidFill>
                <a:latin typeface="Century Schoolbook"/>
              </a:rPr>
              <a:t>Этиология.</a:t>
            </a:r>
            <a:br/>
            <a:r>
              <a:rPr b="0" lang="ru-RU" sz="3200" spc="-1" strike="noStrike" cap="small">
                <a:solidFill>
                  <a:srgbClr val="575f6d"/>
                </a:solidFill>
                <a:latin typeface="Century Schoolbook"/>
              </a:rPr>
              <a:t>Классификация</a:t>
            </a: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: 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ОКИ бактериальной природы: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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вызываемые заведомо патогенными энтеробактериями (дизентерия, сальмонеллез, холера, и др.)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0" y="4005000"/>
            <a:ext cx="2627280" cy="28526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2" name="CustomShape 3"/>
          <p:cNvSpPr/>
          <p:nvPr/>
        </p:nvSpPr>
        <p:spPr>
          <a:xfrm>
            <a:off x="78840" y="6488640"/>
            <a:ext cx="100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шигелла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3" name="Picture 4" descr=""/>
          <p:cNvPicPr/>
          <p:nvPr/>
        </p:nvPicPr>
        <p:blipFill>
          <a:blip r:embed="rId2"/>
          <a:stretch/>
        </p:blipFill>
        <p:spPr>
          <a:xfrm>
            <a:off x="2771640" y="4005000"/>
            <a:ext cx="2880000" cy="28526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" name="Picture 6" descr=""/>
          <p:cNvPicPr/>
          <p:nvPr/>
        </p:nvPicPr>
        <p:blipFill>
          <a:blip r:embed="rId3"/>
          <a:stretch/>
        </p:blipFill>
        <p:spPr>
          <a:xfrm>
            <a:off x="5796000" y="4005000"/>
            <a:ext cx="3347640" cy="28526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4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39640" y="69264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"/>
            </a:pPr>
            <a:r>
              <a:rPr b="0" lang="ru-RU" sz="3400" spc="-1" strike="noStrike">
                <a:solidFill>
                  <a:srgbClr val="000000"/>
                </a:solidFill>
                <a:latin typeface="Century Schoolbook"/>
              </a:rPr>
              <a:t>вызываемые условно-патогенными микроорганизмами (клебсиелла, клостридии, синегнойная палочка и др.) </a:t>
            </a:r>
            <a:endParaRPr b="0" lang="ru-RU" sz="3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539640" y="4201920"/>
            <a:ext cx="1872000" cy="2053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7" name="Picture 4" descr=""/>
          <p:cNvPicPr/>
          <p:nvPr/>
        </p:nvPicPr>
        <p:blipFill>
          <a:blip r:embed="rId2"/>
          <a:stretch/>
        </p:blipFill>
        <p:spPr>
          <a:xfrm>
            <a:off x="3564000" y="4166280"/>
            <a:ext cx="2016000" cy="2115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8" name="Picture 6" descr=""/>
          <p:cNvPicPr/>
          <p:nvPr/>
        </p:nvPicPr>
        <p:blipFill>
          <a:blip r:embed="rId3"/>
          <a:stretch/>
        </p:blipFill>
        <p:spPr>
          <a:xfrm>
            <a:off x="6804360" y="4077000"/>
            <a:ext cx="1735200" cy="22240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600200"/>
            <a:ext cx="7467120" cy="146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Вирусные диареи ( вызываются вирусами ECHO, ротавирусами, аденовирусами и др.)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80" name="Picture 1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173000"/>
          </a:xfrm>
          <a:prstGeom prst="rect">
            <a:avLst/>
          </a:prstGeom>
          <a:ln>
            <a:noFill/>
          </a:ln>
        </p:spPr>
      </p:pic>
      <p:pic>
        <p:nvPicPr>
          <p:cNvPr id="181" name="Picture 8" descr=""/>
          <p:cNvPicPr/>
          <p:nvPr/>
        </p:nvPicPr>
        <p:blipFill>
          <a:blip r:embed="rId2"/>
          <a:stretch/>
        </p:blipFill>
        <p:spPr>
          <a:xfrm>
            <a:off x="-180360" y="0"/>
            <a:ext cx="9324000" cy="7202880"/>
          </a:xfrm>
          <a:prstGeom prst="rect">
            <a:avLst/>
          </a:prstGeom>
          <a:ln>
            <a:noFill/>
          </a:ln>
        </p:spPr>
      </p:pic>
      <p:pic>
        <p:nvPicPr>
          <p:cNvPr id="182" name="Picture 10" descr=""/>
          <p:cNvPicPr/>
          <p:nvPr/>
        </p:nvPicPr>
        <p:blipFill>
          <a:blip r:embed="rId3"/>
          <a:stretch/>
        </p:blipFill>
        <p:spPr>
          <a:xfrm>
            <a:off x="-180360" y="0"/>
            <a:ext cx="9372240" cy="724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xit" presetID="1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-0.0500*(#ppt_x*0.9511+(1-#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#ppt_x+-0.1000*(#ppt_x*0.8090+(1-#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#ppt_x+-0.1500*(#ppt_x*0.5878+(1-#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#ppt_x+-0.2000*(#ppt_x*0.3090+(1-#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#ppt_x+-0.2500*(#ppt_x*-0.0000+(1-#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#ppt_x+-0.3000*(#ppt_x*-0.3090+(1-#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#ppt_x+-0.3500*(#ppt_x*-0.5878+(1-#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#ppt_x+-0.4000*(#ppt_x*-0.8090+(1-#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#ppt_x+-0.4500*(#ppt_x*-0.9511+(1-#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#ppt_x+-0.5000*(#ppt_x*-1.0000+(1-#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#ppt_x+-0.5500*(#ppt_x*-0.9511+(1-#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#ppt_x+-0.6000*(#ppt_x*-0.8090+(1-#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#ppt_x+-0.6500*(#ppt_x*-0.5878+(1-#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#ppt_x+-0.7000*(#ppt_x*-0.3090+(1-#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#ppt_x+-0.7500*(#ppt_x*0.0000+(1-#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#ppt_x+-0.8000*(#ppt_x*0.3090+(1-#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#ppt_x+-0.8500*(#ppt_x*0.5878+(1-#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#ppt_x+-0.9000*(#ppt_x*0.8090+(1-#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#ppt_x+-0.9500*(#ppt_x*0.9511+(1-#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1.0000*(#ppt_x*1.0000+(1-#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5000">
                                          <p:val>
                                            <p:strVal val="#ppt_y+-0.0500*(#ppt_x*0.3090-(1-#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#ppt_y+-0.1000*(#ppt_x*0.5878-(1-#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#ppt_y+-0.1500*(#ppt_x*0.8090-(1-#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#ppt_y+-0.2000*(#ppt_x*0.9511-(1-#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#ppt_y+-0.2500*(#ppt_x*1.0000-(1-#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#ppt_y+-0.3000*(#ppt_x*0.9511-(1-#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#ppt_y+-0.3500*(#ppt_x*0.8090-(1-#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#ppt_y+-0.4000*(#ppt_x*0.5878-(1-#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#ppt_y+-0.4500*(#ppt_x*0.3090-(1-#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#ppt_y+-0.5000*(#ppt_x*-0.0000-(1-#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#ppt_y+-0.5500*(#ppt_x*-0.3090-(1-#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#ppt_y+-0.6000*(#ppt_x*-0.5878-(1-#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#ppt_y+-0.6500*(#ppt_x*-0.8090-(1-#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#ppt_y+-0.7000*(#ppt_x*-0.9511-(1-#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#ppt_y+-0.7500*(#ppt_x*-1.0000-(1-#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#ppt_y+-0.8000*(#ppt_x*-0.9511-(1-#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#ppt_y+-0.8500*(#ppt_x*-0.8090-(1-#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#ppt_y+-0.9000*(#ppt_x*-0.5878-(1-#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#ppt_y+-0.9500*(#ppt_x*-0.3090-(1-#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1.0000*(#ppt_x*0.0000-(1-#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77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78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id="80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xit" presetID="51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23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id="8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id="87" dur="123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ppt_#ppt_y+0.4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id="8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ppt_#ppt_y)"/>
                                      </p:to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8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9" descr=""/>
          <p:cNvPicPr/>
          <p:nvPr/>
        </p:nvPicPr>
        <p:blipFill>
          <a:blip r:embed="rId1"/>
          <a:stretch/>
        </p:blipFill>
        <p:spPr>
          <a:xfrm>
            <a:off x="4428000" y="0"/>
            <a:ext cx="4715640" cy="6857640"/>
          </a:xfrm>
          <a:prstGeom prst="rect">
            <a:avLst/>
          </a:prstGeom>
          <a:ln>
            <a:noFill/>
          </a:ln>
        </p:spPr>
      </p:pic>
      <p:pic>
        <p:nvPicPr>
          <p:cNvPr id="184" name="Picture 7" descr=""/>
          <p:cNvPicPr/>
          <p:nvPr/>
        </p:nvPicPr>
        <p:blipFill>
          <a:blip r:embed="rId2"/>
          <a:stretch/>
        </p:blipFill>
        <p:spPr>
          <a:xfrm>
            <a:off x="4428000" y="0"/>
            <a:ext cx="4715640" cy="685764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457200" y="274680"/>
            <a:ext cx="656280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Механизм передачи </a:t>
            </a:r>
            <a:br/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ОКИ</a:t>
            </a:r>
            <a:br/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1600200"/>
            <a:ext cx="382644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Фекально-оральный, реализующийся контактно-бытовым, пищевым, водным путём передачи. Возбудители устойчивы во внешней среде, не обладают летучестью. 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3"/>
          <a:stretch/>
        </p:blipFill>
        <p:spPr>
          <a:xfrm>
            <a:off x="4428000" y="0"/>
            <a:ext cx="4715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0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1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1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4680"/>
            <a:ext cx="7467120" cy="99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Патогенез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67640" y="141264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200" spc="-1" strike="noStrike">
                <a:solidFill>
                  <a:srgbClr val="000000"/>
                </a:solidFill>
                <a:latin typeface="Century Schoolbook"/>
              </a:rPr>
              <a:t>Из ротовой полости возбудители попадают в желудок, где могут находиться в течение суток. Часть из них под действием соляной кислоты, пищеварительных ферментов,гибнет, освобождая эндотоксин. Выжившие бактерии попадают в тонкую кишку, где под действием желчи также частично гибнут. Оставшиеся бактерии могут задерживаться в тонкой кишке до нескольких суток. Далее бактерии попадают в дистальные отделы кишечника, где активно размножаются. Поражение именно толстой кишки обусловливает основной симптомокомплекс. При гибели бактерий выделяется ряд токсических продуктов, которые вызывают различные морфологические изменения в слизистой оболочке толстой кишки и системные поражения. </a:t>
            </a:r>
            <a:endParaRPr b="0" lang="ru-RU" sz="22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90" name="Picture 10" descr=""/>
          <p:cNvPicPr/>
          <p:nvPr/>
        </p:nvPicPr>
        <p:blipFill>
          <a:blip r:embed="rId1"/>
          <a:stretch/>
        </p:blipFill>
        <p:spPr>
          <a:xfrm>
            <a:off x="179640" y="0"/>
            <a:ext cx="84967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2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xit" presetID="13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plus(in)" transition="in">
                                      <p:cBhvr additive="repl">
                                        <p:cTn id="12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476640"/>
            <a:ext cx="7467120" cy="94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4000" spc="-1" strike="noStrike" cap="small">
                <a:solidFill>
                  <a:srgbClr val="575f6d"/>
                </a:solidFill>
                <a:latin typeface="Century Schoolbook"/>
              </a:rPr>
              <a:t>Клиника:</a:t>
            </a:r>
            <a:endParaRPr b="0" lang="ru-RU" sz="4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57200" y="1600200"/>
            <a:ext cx="447444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Сидром интоксикации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Синдром поражения ЖКТ.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Синдром эксикоза: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сухость слизистых оболочек,    эластичности, тургора кожи, потеря массы,заострённые черты лица,«запавшие» глаза, потеря блеска глаз, олигурия. 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4788000" y="0"/>
            <a:ext cx="4355640" cy="3291840"/>
          </a:xfrm>
          <a:prstGeom prst="rect">
            <a:avLst/>
          </a:prstGeom>
          <a:ln>
            <a:noFill/>
          </a:ln>
        </p:spPr>
      </p:pic>
      <p:pic>
        <p:nvPicPr>
          <p:cNvPr id="194" name="Picture 5" descr=""/>
          <p:cNvPicPr/>
          <p:nvPr/>
        </p:nvPicPr>
        <p:blipFill>
          <a:blip r:embed="rId2"/>
          <a:stretch/>
        </p:blipFill>
        <p:spPr>
          <a:xfrm>
            <a:off x="4788000" y="3200400"/>
            <a:ext cx="4355640" cy="3657240"/>
          </a:xfrm>
          <a:prstGeom prst="rect">
            <a:avLst/>
          </a:prstGeom>
          <a:ln>
            <a:noFill/>
          </a:ln>
        </p:spPr>
      </p:pic>
      <p:pic>
        <p:nvPicPr>
          <p:cNvPr id="195" name="Picture 7" descr=""/>
          <p:cNvPicPr/>
          <p:nvPr/>
        </p:nvPicPr>
        <p:blipFill>
          <a:blip r:embed="rId3"/>
          <a:stretch/>
        </p:blipFill>
        <p:spPr>
          <a:xfrm>
            <a:off x="4788000" y="0"/>
            <a:ext cx="4355640" cy="3240000"/>
          </a:xfrm>
          <a:prstGeom prst="rect">
            <a:avLst/>
          </a:prstGeom>
          <a:ln>
            <a:noFill/>
          </a:ln>
        </p:spPr>
      </p:pic>
      <p:pic>
        <p:nvPicPr>
          <p:cNvPr id="196" name="Picture 9" descr=""/>
          <p:cNvPicPr/>
          <p:nvPr/>
        </p:nvPicPr>
        <p:blipFill>
          <a:blip r:embed="rId4"/>
          <a:stretch/>
        </p:blipFill>
        <p:spPr>
          <a:xfrm>
            <a:off x="4788000" y="0"/>
            <a:ext cx="4355640" cy="3240000"/>
          </a:xfrm>
          <a:prstGeom prst="rect">
            <a:avLst/>
          </a:prstGeom>
          <a:ln>
            <a:noFill/>
          </a:ln>
        </p:spPr>
      </p:pic>
      <p:pic>
        <p:nvPicPr>
          <p:cNvPr id="197" name="Picture 11" descr=""/>
          <p:cNvPicPr/>
          <p:nvPr/>
        </p:nvPicPr>
        <p:blipFill>
          <a:blip r:embed="rId5"/>
          <a:stretch/>
        </p:blipFill>
        <p:spPr>
          <a:xfrm>
            <a:off x="4788000" y="3213000"/>
            <a:ext cx="4355640" cy="3644640"/>
          </a:xfrm>
          <a:prstGeom prst="rect">
            <a:avLst/>
          </a:prstGeom>
          <a:ln>
            <a:noFill/>
          </a:ln>
        </p:spPr>
      </p:pic>
      <p:pic>
        <p:nvPicPr>
          <p:cNvPr id="198" name="Picture 13" descr=""/>
          <p:cNvPicPr/>
          <p:nvPr/>
        </p:nvPicPr>
        <p:blipFill>
          <a:blip r:embed="rId6"/>
          <a:stretch/>
        </p:blipFill>
        <p:spPr>
          <a:xfrm>
            <a:off x="4860000" y="3213000"/>
            <a:ext cx="4283640" cy="3644640"/>
          </a:xfrm>
          <a:prstGeom prst="rect">
            <a:avLst/>
          </a:prstGeom>
          <a:ln>
            <a:noFill/>
          </a:ln>
        </p:spPr>
      </p:pic>
      <p:pic>
        <p:nvPicPr>
          <p:cNvPr id="199" name="Picture 16" descr=""/>
          <p:cNvPicPr/>
          <p:nvPr/>
        </p:nvPicPr>
        <p:blipFill>
          <a:blip r:embed="rId7"/>
          <a:stretch/>
        </p:blipFill>
        <p:spPr>
          <a:xfrm>
            <a:off x="4788000" y="3213000"/>
            <a:ext cx="4355640" cy="364464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2339640" y="5157360"/>
            <a:ext cx="143640" cy="215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67640" y="260640"/>
            <a:ext cx="8290800" cy="86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Особенности клинических проявлений ОКИ, связанных с этиологическим фактором</a:t>
            </a:r>
            <a:endParaRPr b="0" lang="ru-RU" sz="3000" spc="-1" strike="noStrike">
              <a:solidFill>
                <a:srgbClr val="000000"/>
              </a:solidFill>
              <a:latin typeface="Century Schoolbook"/>
            </a:endParaRPr>
          </a:p>
        </p:txBody>
      </p:sp>
      <p:graphicFrame>
        <p:nvGraphicFramePr>
          <p:cNvPr id="202" name="Table 2"/>
          <p:cNvGraphicFramePr/>
          <p:nvPr/>
        </p:nvGraphicFramePr>
        <p:xfrm>
          <a:off x="539640" y="1124640"/>
          <a:ext cx="7467120" cy="741240"/>
        </p:xfrm>
        <a:graphic>
          <a:graphicData uri="http://schemas.openxmlformats.org/drawingml/2006/table">
            <a:tbl>
              <a:tblPr/>
              <a:tblGrid>
                <a:gridCol w="2489040"/>
                <a:gridCol w="2489040"/>
                <a:gridCol w="2489040"/>
              </a:tblGrid>
              <a:tr h="344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entury Schoolbook"/>
                        </a:rPr>
                        <a:t>Дизентерия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entury Schoolbook"/>
                        </a:rPr>
                        <a:t>Сальмонелез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entury Schoolbook"/>
                        </a:rPr>
                        <a:t>Эшерихиоз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e8637"/>
                    </a:solidFill>
                  </a:tcPr>
                </a:tc>
              </a:tr>
              <a:tr h="3634920">
                <a:tc>
                  <a:txBody>
                    <a:bodyPr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Схваткообразные боли в животе, преимущественно в левой подвздошной области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Спазм сигмы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Тенезмы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Податливость или зияние ануса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Стул в виде «ректального плевка» (скудный, со слизью, кровью, не редко гноем.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  <a:tc>
                  <a:txBody>
                    <a:bodyPr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Выраженная интоксикация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Стул типа «болотной тины» (водянистый, пенистый, с примесью большого количества слизи, зелени)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  <a:tc>
                  <a:txBody>
                    <a:bodyPr/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Стул обильный, брызжущий, с большим количеством воды, светно-жёлтого или оранжевого цвета, содержит прозрачную слизь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Упорные срыгивания или рвота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Быстрое, в течение суток и даже часов, развитие эксикоза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9cd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4" dur="indefinite" restart="never" nodeType="tmRoot">
          <p:childTnLst>
            <p:seq>
              <p:cTn id="1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</TotalTime>
  <Application>LibreOffice/5.4.3.2$Windows_X86_64 LibreOffice_project/92a7159f7e4af62137622921e809f8546db437e5</Application>
  <Words>478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2013-02-18T09:23:12Z</dcterms:created>
  <dc:creator>Ольга</dc:creator>
  <dc:description/>
  <dc:language>ru-RU</dc:language>
  <cp:lastModifiedBy/>
  <dcterms:modified xsi:type="dcterms:W3CDTF">2022-08-31T11:41:46Z</dcterms:modified>
  <cp:revision>32</cp:revision>
  <dc:subject/>
  <dc:title>ОСТРЫЕ КИШЕЧНЫЕ ИНФЕКЦИИ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