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58" r:id="rId5"/>
    <p:sldId id="263" r:id="rId6"/>
    <p:sldId id="261" r:id="rId7"/>
    <p:sldId id="264" r:id="rId8"/>
    <p:sldId id="262" r:id="rId9"/>
    <p:sldId id="266" r:id="rId10"/>
    <p:sldId id="265" r:id="rId11"/>
    <p:sldId id="267" r:id="rId12"/>
    <p:sldId id="268" r:id="rId13"/>
    <p:sldId id="276" r:id="rId14"/>
    <p:sldId id="271" r:id="rId15"/>
    <p:sldId id="273" r:id="rId16"/>
    <p:sldId id="27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533400"/>
            <a:ext cx="5943600" cy="4343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524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ТРАНСПОРТНАЯ ПОЛИЦИЯ </a:t>
            </a:r>
            <a:endParaRPr lang="ru-RU" sz="4000" b="1" dirty="0" smtClean="0"/>
          </a:p>
          <a:p>
            <a:r>
              <a:rPr lang="ru-RU" sz="4000" b="1" dirty="0" smtClean="0">
                <a:solidFill>
                  <a:schemeClr val="tx1"/>
                </a:solidFill>
              </a:rPr>
              <a:t>ИНФОРМИРУЕТ</a:t>
            </a:r>
          </a:p>
          <a:p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ОПДН ЛОП Шахтная\Desktop\c3239e7f5eef70af7c247ad0ce8e4265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943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44503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zol-sol.ru/wysiwyg/tinymce/uploads/documents/images/11/rj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33400"/>
            <a:ext cx="6705600" cy="47548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81000" y="5486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заходи за линию безопасности у края пассажирской платформы!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0727" y="0"/>
            <a:ext cx="5433274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533400" y="4495800"/>
            <a:ext cx="3733800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используй наушники и мобильные телефоны при переходе через железнодорожные пути!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.dailymail.co.uk/i/pix/2014/06/19/article-2662681-1EECF18F00000578-37_636x3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066800"/>
            <a:ext cx="5328413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495800"/>
            <a:ext cx="8153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прыгай с пассажирской платформы на железнодорожные пути!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600200"/>
            <a:ext cx="22060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www.ridus.ru/_ah/img/8Rn6Dce8bafNMcnJogGI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"/>
            <a:ext cx="6286500" cy="419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37"/>
            <a:ext cx="1428750" cy="800100"/>
          </a:xfrm>
          <a:prstGeom prst="rect">
            <a:avLst/>
          </a:prstGeom>
          <a:noFill/>
        </p:spPr>
      </p:pic>
      <p:pic>
        <p:nvPicPr>
          <p:cNvPr id="2050" name="Picture 2" descr="http://www.posadfm.ru/upload/iblock/6e9/6e9d9a64c1e135da0feda737c0c88b6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5867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1496" y="4419600"/>
            <a:ext cx="8562975" cy="21336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Переходить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железнодорожные пути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только в установленных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местах: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пешеходным мостам, тоннелям, настилам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также в местах, где установлены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указатели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«Переход через пути».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mage.jimcdn.com/app/cms/image/transf/none/path/s480ff6f4021e91dd/image/i2b1bf4291259a2d5/version/1391459672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2737147" cy="4114800"/>
          </a:xfrm>
          <a:prstGeom prst="rect">
            <a:avLst/>
          </a:prstGeom>
          <a:noFill/>
        </p:spPr>
      </p:pic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  <p:sp>
        <p:nvSpPr>
          <p:cNvPr id="2" name="AutoShape 4" descr="http://prostoznaki.ru/image/cache/data/%D0%96%D0%B5%D0%BB%D0%B5%D0%B7%D0%BD%D0%BE%D0%B4%D0%BE%D1%80%D0%BE%D0%B6%D0%BD%D1%8B%D0%B5%20%D0%B7%D0%BD%D0%B0%D0%BA%D0%B8%20%D0%B1%D0%B5%D0%B7%D0%BE%D0%BF%D0%B0%D1%81%D0%BD%D0%BE%D1%81%D1%82%D0%B8%20600%D1%85900/%D0%9F%D0%BE%D0%B4%D0%BD%D0%B8%D0%BC%D0%B0%D1%82%D1%8C%D1%81%D1%8F%20%D0%BD%D0%B0%20%D0%BA%D1%80%D1%8B%D1%88%D1%83%20%D0%B7%D0%B0%D0%BF%D1%80%D0%B5%D1%89%D0%B5%D0%BD%D0%BE.%20%D0%9A%D0%BE%D0%BD%D1%82%D0%B0%D0%BA%D1%82%D0%BD%D1%8B%D0%B9%20%D0%BF%D1%80%D0%BE%D0%B2%D0%BE%D0%B4!-600x6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dknn.ru/upload/iblock/fbe/fbe2aa14d184d3ddcb4cfe5e379a9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8649"/>
            <a:ext cx="2895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rmavir-school2.ucoz.ru/1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0"/>
            <a:ext cx="4518212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3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90600"/>
            <a:ext cx="5562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Основными причинами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травмирования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людей являются незнание и нарушение правил безопасности при нахождении в зоне железнодорожных путей, неоправданная спешка и беспечность, нежелание пользоваться переходными мостами, тоннелями и настилами, а порой озорство, хулиганство и игры, как на железнодорожных путях, так и на прилегающей к ним территории.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  <p:pic>
        <p:nvPicPr>
          <p:cNvPr id="28676" name="Picture 4" descr="https://traditio.wiki/files/thumb/7/7e/Zeichen_151.svg/672px-Zeichen_151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14400"/>
            <a:ext cx="3581400" cy="31976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410" y="228600"/>
            <a:ext cx="7795189" cy="6093976"/>
          </a:xfrm>
          <a:prstGeom prst="rect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000500" algn="l"/>
              </a:tabLs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400050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     </a:t>
            </a:r>
          </a:p>
          <a:p>
            <a:pPr algn="just">
              <a:spcAft>
                <a:spcPts val="0"/>
              </a:spcAft>
              <a:tabLst>
                <a:tab pos="4000500" algn="l"/>
              </a:tabLst>
            </a:pPr>
            <a:r>
              <a:rPr lang="ru-RU" sz="2400" b="1" dirty="0"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   </a:t>
            </a:r>
            <a:r>
              <a:rPr lang="ru-RU" sz="2400" b="1" dirty="0" smtClean="0">
                <a:latin typeface="Times New Roman"/>
                <a:ea typeface="Times New Roman"/>
              </a:rPr>
              <a:t>          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endParaRPr lang="ru-RU" sz="2400" b="1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ru-RU" sz="2400" b="1" dirty="0" smtClean="0">
                <a:latin typeface="Times New Roman"/>
                <a:ea typeface="Times New Roman"/>
              </a:rPr>
              <a:t>                           </a:t>
            </a:r>
            <a:r>
              <a:rPr lang="ru-RU" sz="2400" dirty="0" smtClean="0">
                <a:latin typeface="Times New Roman"/>
                <a:ea typeface="Times New Roman"/>
              </a:rPr>
              <a:t>Несоблюдение </a:t>
            </a:r>
            <a:r>
              <a:rPr lang="ru-RU" sz="2400" dirty="0">
                <a:latin typeface="Times New Roman"/>
                <a:ea typeface="Times New Roman"/>
              </a:rPr>
              <a:t>этих </a:t>
            </a:r>
            <a:r>
              <a:rPr lang="ru-RU" sz="2400" dirty="0" smtClean="0">
                <a:latin typeface="Times New Roman"/>
                <a:ea typeface="Times New Roman"/>
              </a:rPr>
              <a:t>правил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           </a:t>
            </a:r>
            <a:r>
              <a:rPr lang="ru-RU" sz="2400" dirty="0">
                <a:latin typeface="Times New Roman"/>
                <a:ea typeface="Times New Roman"/>
              </a:rPr>
              <a:t>влечет </a:t>
            </a:r>
            <a:r>
              <a:rPr lang="ru-RU" sz="2400" dirty="0" smtClean="0">
                <a:latin typeface="Times New Roman"/>
                <a:ea typeface="Times New Roman"/>
              </a:rPr>
              <a:t>административную ответственность</a:t>
            </a:r>
            <a:r>
              <a:rPr lang="ru-RU" sz="2400" dirty="0">
                <a:latin typeface="Times New Roman"/>
                <a:ea typeface="Times New Roman"/>
              </a:rPr>
              <a:t>,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        а </a:t>
            </a:r>
            <a:r>
              <a:rPr lang="ru-RU" sz="2400" dirty="0">
                <a:latin typeface="Times New Roman"/>
                <a:ea typeface="Times New Roman"/>
              </a:rPr>
              <a:t>также может привести к травмам </a:t>
            </a:r>
            <a:r>
              <a:rPr lang="ru-RU" sz="2400" dirty="0" smtClean="0">
                <a:latin typeface="Times New Roman"/>
                <a:ea typeface="Times New Roman"/>
              </a:rPr>
              <a:t>и </a:t>
            </a:r>
            <a:r>
              <a:rPr lang="ru-RU" sz="2400" dirty="0">
                <a:latin typeface="Times New Roman"/>
                <a:ea typeface="Times New Roman"/>
              </a:rPr>
              <a:t>даже </a:t>
            </a:r>
            <a:r>
              <a:rPr lang="ru-RU" sz="2400" dirty="0" smtClean="0">
                <a:latin typeface="Times New Roman"/>
                <a:ea typeface="Times New Roman"/>
              </a:rPr>
              <a:t>гибели! 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  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0005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 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                                                </a:t>
            </a: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   Отделение по делам несовершеннолетних </a:t>
            </a: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b="1" dirty="0" smtClean="0">
                <a:latin typeface="Times New Roman"/>
                <a:ea typeface="Times New Roman"/>
              </a:rPr>
              <a:t>                                                                      ЛОП </a:t>
            </a:r>
            <a:r>
              <a:rPr lang="ru-RU" b="1" dirty="0">
                <a:latin typeface="Times New Roman"/>
                <a:ea typeface="Times New Roman"/>
              </a:rPr>
              <a:t>на ст. </a:t>
            </a:r>
            <a:r>
              <a:rPr lang="ru-RU" b="1" dirty="0" smtClean="0">
                <a:latin typeface="Times New Roman"/>
                <a:ea typeface="Times New Roman"/>
              </a:rPr>
              <a:t>Шахтная</a:t>
            </a:r>
          </a:p>
          <a:p>
            <a:pPr>
              <a:spcAft>
                <a:spcPts val="0"/>
              </a:spcAft>
            </a:pPr>
            <a:endParaRPr lang="ru-RU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042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8577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kaluga-nedra.ru/wp-content/uploads/2016/09/train-poezd-lokomotiv-relsy-1-1024x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046720" cy="5029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http://dusshnav.edusite.ru/images/p4_13264372906018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9485" y="4495801"/>
            <a:ext cx="1544515" cy="2362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6075301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38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Нахождение на железнодорожных путях, переход их в не установленных местах, озорство, хулиганство и необдуманные поступки всегда связаны с риском и опасностью для жизни, во избежание чего вам необходимо строго соблюдать установленные на железных дорогах правила безопасного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0400" y="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gorodkirov.ru/media/main_photos/%D0%B6%D0%B5%D0%BB%D0%B5%D0%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799"/>
            <a:ext cx="5943600" cy="37538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362200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железнодорожные пути можно только в установленных местах, пользуясь при этом пешеходными мостами, тоннелями, переездами.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066800"/>
            <a:ext cx="2645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epstore.ru/1755-large_default/znak-perekhod-cherez-zhd-puti-tolko-po-tonnely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228600"/>
            <a:ext cx="1905000" cy="1905000"/>
          </a:xfrm>
          <a:prstGeom prst="rect">
            <a:avLst/>
          </a:prstGeom>
          <a:noFill/>
        </p:spPr>
      </p:pic>
      <p:pic>
        <p:nvPicPr>
          <p:cNvPr id="17414" name="Picture 6" descr="http://www.vizteh.ru/upload/iblock/b2e/b2e8ceb0e5c91607ca306757fba859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1905000" cy="1905000"/>
          </a:xfrm>
          <a:prstGeom prst="rect">
            <a:avLst/>
          </a:prstGeom>
          <a:noFill/>
        </p:spPr>
      </p:pic>
      <p:pic>
        <p:nvPicPr>
          <p:cNvPr id="17416" name="Picture 8" descr="https://31tv.ru/upload/files/mo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0"/>
            <a:ext cx="5715000" cy="4286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1981200"/>
            <a:ext cx="289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переходить пути на железнодорожных переездах при закрытом шлагбауме или показании красного сигнала светофора переездной сигнализации.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9144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gazeta-n1.ru/upload/iblock/290/290646ae22bcca4dcf3deff9b4b0802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67200" y="304800"/>
            <a:ext cx="4323678" cy="2871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484" name="Picture 4" descr="http://ruwest.ru/upload/iblock/238/238d0d1243a6e6bf29dace08c442a0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352800"/>
            <a:ext cx="4343400" cy="3257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38800" y="1219200"/>
            <a:ext cx="3124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переходе через железнодорожные пути необходимо убедиться в отсутствии движущегося поезда, локомотива или вагонов.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4854" y="609600"/>
            <a:ext cx="7649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поведения на железной дороге 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5257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Ходить по железнодорожным путям категорически запрещается!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kprosto.ru/sites/default/files/34e20e8b-9e83-4c8f-85f5-a190ebbba1c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295400"/>
            <a:ext cx="5105399" cy="31675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990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Переходить и перебегать через железнодорожные пути перед близко идущим поездом, если расстояние до него менее 400 м - запрещается.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1524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agoj.ru/foto17.png?i=13301&amp;k=poezd-zimoj-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6629400" cy="43282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stro.org/frmtext/poez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5906644" cy="39338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09600" y="106680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8200" y="457200"/>
            <a:ext cx="4038600" cy="26776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Категорически запрещается на станциях и перегонах подлезать под вагоны и перелезать через автосцепки для прохода через путь.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azbukametalla.ru/images/martens/Sch/Schpaly/schpala_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9229" y="0"/>
            <a:ext cx="4044771" cy="5105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3554" name="Picture 2" descr="http://minsknews.by/wp-content/uploads/2016/10/cf0e2719894de8d728a9d751a5563d2e014917bd_900-e1476863395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6248400" cy="46462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0"/>
            <a:ext cx="36818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Запрещается!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638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Запрещается проходить вдоль железнодорожных путей ближе 5 метров от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крайнего рельса!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static.oshkole.ru/editor_images/24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284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Переходить железнодорожные пути  можно только в установленных местах:  по пешеходным мостам, тоннелям, настилам,  а также в местах, где установлены указатели  «Переход через пути».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user</cp:lastModifiedBy>
  <cp:revision>84</cp:revision>
  <dcterms:created xsi:type="dcterms:W3CDTF">2017-04-14T17:33:09Z</dcterms:created>
  <dcterms:modified xsi:type="dcterms:W3CDTF">2025-05-19T11:10:23Z</dcterms:modified>
</cp:coreProperties>
</file>