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9.jpeg" ContentType="image/jpeg"/>
  <Override PartName="/ppt/media/image17.jpeg" ContentType="image/jpeg"/>
  <Override PartName="/ppt/media/image3.png" ContentType="image/png"/>
  <Override PartName="/ppt/media/image1.jpeg" ContentType="image/jpeg"/>
  <Override PartName="/ppt/media/image2.png" ContentType="image/png"/>
  <Override PartName="/ppt/media/image4.jpeg" ContentType="image/jpeg"/>
  <Override PartName="/ppt/media/image5.png" ContentType="image/png"/>
  <Override PartName="/ppt/media/image6.png" ContentType="image/png"/>
  <Override PartName="/ppt/media/image7.jpeg" ContentType="image/jpeg"/>
  <Override PartName="/ppt/media/image23.jpeg" ContentType="image/jpeg"/>
  <Override PartName="/ppt/media/image8.png" ContentType="image/png"/>
  <Override PartName="/ppt/media/image10.jpeg" ContentType="image/jpeg"/>
  <Override PartName="/ppt/media/image11.jpeg" ContentType="image/jpeg"/>
  <Override PartName="/ppt/media/image12.jpeg" ContentType="image/jpeg"/>
  <Override PartName="/ppt/media/image19.png" ContentType="image/png"/>
  <Override PartName="/ppt/media/image13.jpeg" ContentType="image/jpeg"/>
  <Override PartName="/ppt/media/image14.png" ContentType="image/png"/>
  <Override PartName="/ppt/media/image15.png" ContentType="image/png"/>
  <Override PartName="/ppt/media/image16.jpeg" ContentType="image/jpeg"/>
  <Override PartName="/ppt/media/image18.png" ContentType="image/png"/>
  <Override PartName="/ppt/media/image20.jpeg" ContentType="image/jpeg"/>
  <Override PartName="/ppt/media/image21.png" ContentType="image/png"/>
  <Override PartName="/ppt/media/image22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EB544A69-A5FC-44F2-84C3-C86F7681907F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185C2E4-798E-439F-ADC7-160C3B385618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94239A0-F2E8-458C-91F5-3162FE9E7F01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7EEB756-CC94-47A4-A9CC-C700540373CE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4661028-0AAC-42A3-A30B-076C54CC8633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F3D69ED-4E45-4871-A4C5-F2B0EF746ECB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65DEDD0-8BC1-4FA8-9EEF-82802926977C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9398D1C-C20E-47D9-812B-FC9F021F8E64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982017C-FF70-47F5-9D31-108FFEBAB656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87454AD-3440-4316-B87E-67DF0EFC98B5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6604B0B-91EA-4224-A277-26C80CE9BF6C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F2E6AF1-FCAB-4BEE-A367-CAC7FF00ECBC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D49BE29-BACC-486A-9A9B-857C6FA63807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B4AF2A9-1FF5-4441-896B-93D3D2854A12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06A558D-F180-416A-9B3D-A5D107E1FD82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B708CC7-5840-41BD-ABEE-FB8D3E33E5C3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8222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838080" y="2389320"/>
            <a:ext cx="10515240" cy="177696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838080" y="4335480"/>
            <a:ext cx="10515240" cy="177696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8222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2389320"/>
            <a:ext cx="5131080" cy="177696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26200" y="2389320"/>
            <a:ext cx="5131080" cy="177696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26200" y="4335480"/>
            <a:ext cx="5131080" cy="177696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838080" y="4335480"/>
            <a:ext cx="5131080" cy="177696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38080" y="8222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838080" y="2389320"/>
            <a:ext cx="10515240" cy="37256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838080" y="2389320"/>
            <a:ext cx="10515240" cy="37256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3760920" y="2388960"/>
            <a:ext cx="4669200" cy="372564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3760920" y="2388960"/>
            <a:ext cx="4669200" cy="3725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838080" y="8222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838080" y="2389320"/>
            <a:ext cx="10515240" cy="3725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838080" y="8222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838080" y="2389320"/>
            <a:ext cx="10515240" cy="37256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8222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838080" y="2389320"/>
            <a:ext cx="5131080" cy="37256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26200" y="2389320"/>
            <a:ext cx="5131080" cy="37256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8080" y="8222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838080" y="8222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8080" y="8222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838080" y="2389320"/>
            <a:ext cx="5131080" cy="177696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838080" y="4335480"/>
            <a:ext cx="5131080" cy="177696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226200" y="2389320"/>
            <a:ext cx="5131080" cy="37256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8222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838080" y="2389320"/>
            <a:ext cx="10515240" cy="3725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8222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38080" y="2389320"/>
            <a:ext cx="5131080" cy="37256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26200" y="2389320"/>
            <a:ext cx="5131080" cy="177696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26200" y="4335480"/>
            <a:ext cx="5131080" cy="177696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8222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2389320"/>
            <a:ext cx="5131080" cy="177696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6200" y="2389320"/>
            <a:ext cx="5131080" cy="177696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838080" y="4335480"/>
            <a:ext cx="10515240" cy="177696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8222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2389320"/>
            <a:ext cx="10515240" cy="177696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838080" y="4335480"/>
            <a:ext cx="10515240" cy="177696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38080" y="8222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838080" y="2389320"/>
            <a:ext cx="5131080" cy="177696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26200" y="2389320"/>
            <a:ext cx="5131080" cy="177696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226200" y="4335480"/>
            <a:ext cx="5131080" cy="177696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838080" y="4335480"/>
            <a:ext cx="5131080" cy="177696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8222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838080" y="2389320"/>
            <a:ext cx="10515240" cy="37256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838080" y="2389320"/>
            <a:ext cx="10515240" cy="37256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2" name="" descr=""/>
          <p:cNvPicPr/>
          <p:nvPr/>
        </p:nvPicPr>
        <p:blipFill>
          <a:blip r:embed="rId2"/>
          <a:stretch/>
        </p:blipFill>
        <p:spPr>
          <a:xfrm>
            <a:off x="3760920" y="2388960"/>
            <a:ext cx="4669200" cy="3725640"/>
          </a:xfrm>
          <a:prstGeom prst="rect">
            <a:avLst/>
          </a:prstGeom>
          <a:ln>
            <a:noFill/>
          </a:ln>
        </p:spPr>
      </p:pic>
      <p:pic>
        <p:nvPicPr>
          <p:cNvPr id="73" name="" descr=""/>
          <p:cNvPicPr/>
          <p:nvPr/>
        </p:nvPicPr>
        <p:blipFill>
          <a:blip r:embed="rId3"/>
          <a:stretch/>
        </p:blipFill>
        <p:spPr>
          <a:xfrm>
            <a:off x="3760920" y="2388960"/>
            <a:ext cx="4669200" cy="3725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8222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838080" y="2389320"/>
            <a:ext cx="10515240" cy="37256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8222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838080" y="2389320"/>
            <a:ext cx="5131080" cy="37256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26200" y="2389320"/>
            <a:ext cx="5131080" cy="37256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8222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838080" y="8222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38080" y="8222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838080" y="2389320"/>
            <a:ext cx="5131080" cy="177696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838080" y="4335480"/>
            <a:ext cx="5131080" cy="177696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26200" y="2389320"/>
            <a:ext cx="5131080" cy="37256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8222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38080" y="2389320"/>
            <a:ext cx="5131080" cy="372564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26200" y="2389320"/>
            <a:ext cx="5131080" cy="177696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26200" y="4335480"/>
            <a:ext cx="5131080" cy="177696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8080" y="8222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838080" y="2389320"/>
            <a:ext cx="5131080" cy="177696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26200" y="2389320"/>
            <a:ext cx="5131080" cy="177696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838080" y="4335480"/>
            <a:ext cx="10515240" cy="1776960"/>
          </a:xfrm>
          <a:prstGeom prst="rect">
            <a:avLst/>
          </a:prstGeom>
        </p:spPr>
        <p:txBody>
          <a:bodyPr lIns="0" rIns="0" tIns="0" bIns="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1773000"/>
          </a:xfrm>
          <a:prstGeom prst="rect">
            <a:avLst/>
          </a:prstGeom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1" lang="ru-RU" sz="3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838080" y="822240"/>
            <a:ext cx="10515240" cy="132516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ftr"/>
          </p:nvPr>
        </p:nvSpPr>
        <p:spPr>
          <a:xfrm>
            <a:off x="838080" y="6356520"/>
            <a:ext cx="411444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ТЕЛЕРАДИОСЕТЬ РОССИИ 2017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fld id="{415BF12F-88DC-479A-AEFD-C59EF97817D5}" type="slidenum">
              <a:rPr b="0" lang="ru-RU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838080" y="2389320"/>
            <a:ext cx="10515240" cy="372564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структурыClick to edit Master text styles</a:t>
            </a:r>
            <a:endParaRPr b="0" lang="ru-RU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1242720" y="1122480"/>
            <a:ext cx="9425160" cy="2179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ru-RU" sz="3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Цифровое эфирное телерадиовещание </a:t>
            </a:r>
            <a:r>
              <a:rPr b="1" lang="ru-RU" sz="3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ru-RU" sz="3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 Ростовской области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0" name="TextShape 2"/>
          <p:cNvSpPr txBox="1"/>
          <p:nvPr/>
        </p:nvSpPr>
        <p:spPr>
          <a:xfrm>
            <a:off x="1293480" y="3487680"/>
            <a:ext cx="9425160" cy="1200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CustomShape 3"/>
          <p:cNvSpPr/>
          <p:nvPr/>
        </p:nvSpPr>
        <p:spPr>
          <a:xfrm>
            <a:off x="1395000" y="5302800"/>
            <a:ext cx="9425160" cy="60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90000"/>
              </a:lnSpc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2018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838080" y="8222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Организация цифрового эфирного вещания в Ростовской области</a:t>
            </a:r>
            <a:r>
              <a:rPr b="0" lang="ru-RU" sz="2400" spc="-1" strike="noStrike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ru-RU" sz="2400" spc="-1" strike="noStrike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(первый мультиплекс)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3" name="TextShape 2"/>
          <p:cNvSpPr txBox="1"/>
          <p:nvPr/>
        </p:nvSpPr>
        <p:spPr>
          <a:xfrm>
            <a:off x="8380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ТЕЛЕРАДИОСЕТЬ РОССИИ 2018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4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fld id="{2F2A2D53-C5DC-4DEC-8610-D68A91961C0D}" type="slidenum">
              <a:rPr b="0" lang="ru-RU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5" name="CustomShape 4"/>
          <p:cNvSpPr/>
          <p:nvPr/>
        </p:nvSpPr>
        <p:spPr>
          <a:xfrm>
            <a:off x="5555880" y="1723680"/>
            <a:ext cx="5549400" cy="372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Сеть вещания первого мультиплекса включает 81 объект.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Создание сети включало: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Модернизация существующих объектов - 39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Строительство новых объектов - 42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 2017 году введены в эксплуатацию все объекты сети первого мультиплекса цифрового эфирного телевидения (ЦЭТВ).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Охват сигналом пакета цифровых телеканалов РТРС-1 достиг 98.58% населения региона.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6" name="Рисунок 4" descr=""/>
          <p:cNvPicPr/>
          <p:nvPr/>
        </p:nvPicPr>
        <p:blipFill>
          <a:blip r:embed="rId1"/>
          <a:stretch/>
        </p:blipFill>
        <p:spPr>
          <a:xfrm>
            <a:off x="838080" y="1698120"/>
            <a:ext cx="4431600" cy="4201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838080" y="8222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Организация цифрового эфирного вещания в Ростовской области</a:t>
            </a:r>
            <a:r>
              <a:rPr b="0" lang="ru-RU" sz="2400" spc="-1" strike="noStrike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ru-RU" sz="2400" spc="-1" strike="noStrike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(второй мультиплекс)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8380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ТЕЛЕРАДИОСЕТЬ РОССИИ 2018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9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fld id="{0F23FD0C-FFDB-4AE8-9C1F-8C9DCC4BBB84}" type="slidenum">
              <a:rPr b="0" lang="ru-RU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0" name="TextShape 4"/>
          <p:cNvSpPr txBox="1"/>
          <p:nvPr/>
        </p:nvSpPr>
        <p:spPr>
          <a:xfrm>
            <a:off x="5545800" y="1718640"/>
            <a:ext cx="5676480" cy="3725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Сеть вещания второго мультиплекса включает 80 объектов.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Работы завершены на 80 объектах.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Технический охват 98,58% населения.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31" name="Рисунок 6" descr=""/>
          <p:cNvPicPr/>
          <p:nvPr/>
        </p:nvPicPr>
        <p:blipFill>
          <a:blip r:embed="rId1"/>
          <a:stretch/>
        </p:blipFill>
        <p:spPr>
          <a:xfrm>
            <a:off x="838080" y="1688040"/>
            <a:ext cx="4380120" cy="4215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838080" y="8222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мультиплекс - примечание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8380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ТЕЛЕРАДИОСЕТЬ РОССИИ 2018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4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fld id="{8048E1AA-8751-4931-89A4-B06878EE6753}" type="slidenum">
              <a:rPr b="0" lang="ru-RU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5" name="CustomShape 4"/>
          <p:cNvSpPr/>
          <p:nvPr/>
        </p:nvSpPr>
        <p:spPr>
          <a:xfrm>
            <a:off x="838080" y="1881360"/>
            <a:ext cx="10515240" cy="372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При сохранении аналогового вещания до 2018 года существенно возрастает в 2016–2018 годах финансовая нагрузка как на федеральный бюджет, так и на вещателей второго мультиплекса (Рен ТВ, Спас, Домашний, СТС, Звезда, МИР, Тв3, ТНТ, Пятница, Муз ТВ) в силу необходимости оплаты услуг цифрового эфирного телерадиовещания при параллельном поддержании аналогового вещания на территории Ростовской области.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сокращения расходов вещателей второго мультиплекса предусмотрено продление до 2018 года сроков строительства объектов второго мультиплекса.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838080" y="8222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Региональное вещание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8380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ТЕЛЕРАДИОСЕТЬ РОССИИ 2018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8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fld id="{76C77525-418E-475E-AA95-1975C21CF135}" type="slidenum">
              <a:rPr b="0" lang="ru-RU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9" name="TextShape 4"/>
          <p:cNvSpPr txBox="1"/>
          <p:nvPr/>
        </p:nvSpPr>
        <p:spPr>
          <a:xfrm>
            <a:off x="977400" y="3707280"/>
            <a:ext cx="10515240" cy="12452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Региональные программы ГТРК «Дон-ТР» доступны на каналах первого мультиплекса «Россия 1», «Россия 24», «Радио России» и «Маяк» 98.58% жителей Ростовской области.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40" name="Рисунок 6" descr=""/>
          <p:cNvPicPr/>
          <p:nvPr/>
        </p:nvPicPr>
        <p:blipFill>
          <a:blip r:embed="rId1"/>
          <a:stretch/>
        </p:blipFill>
        <p:spPr>
          <a:xfrm>
            <a:off x="641160" y="1406160"/>
            <a:ext cx="11048760" cy="214272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838080" y="8222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Информирование населения</a:t>
            </a:r>
            <a:r>
              <a:rPr b="0" lang="ru-RU" sz="2400" spc="-1" strike="noStrike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2" name="TextShape 2"/>
          <p:cNvSpPr txBox="1"/>
          <p:nvPr/>
        </p:nvSpPr>
        <p:spPr>
          <a:xfrm>
            <a:off x="8380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ТЕЛЕРАДИОСЕТЬ РОССИИ 2018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3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fld id="{577A482C-F079-48E5-821A-A33ECBD4E0EC}" type="slidenum">
              <a:rPr b="0" lang="ru-RU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4" name="TextShape 4"/>
          <p:cNvSpPr txBox="1"/>
          <p:nvPr/>
        </p:nvSpPr>
        <p:spPr>
          <a:xfrm>
            <a:off x="838080" y="1485000"/>
            <a:ext cx="5429160" cy="3725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2e75b6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«горячая линия» 8-800-220-2002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5840" indent="-285480">
              <a:lnSpc>
                <a:spcPct val="100000"/>
              </a:lnSpc>
              <a:buClr>
                <a:srgbClr val="2e75b6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сеть Центров консультационной поддержки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5840" indent="-285480">
              <a:lnSpc>
                <a:spcPct val="100000"/>
              </a:lnSpc>
              <a:buClr>
                <a:srgbClr val="2e75b6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выездные презентации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5840" indent="-285480">
              <a:lnSpc>
                <a:spcPct val="100000"/>
              </a:lnSpc>
              <a:buClr>
                <a:srgbClr val="2e75b6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публикации в СМИ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5840" indent="-285480">
              <a:lnSpc>
                <a:spcPct val="100000"/>
              </a:lnSpc>
              <a:buClr>
                <a:srgbClr val="2e75b6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сотрудничество с органами власти в соответствии  с Соглашением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45" name="Рисунок 5" descr=""/>
          <p:cNvPicPr/>
          <p:nvPr/>
        </p:nvPicPr>
        <p:blipFill>
          <a:blip r:embed="rId1"/>
          <a:stretch/>
        </p:blipFill>
        <p:spPr>
          <a:xfrm>
            <a:off x="6267960" y="1647000"/>
            <a:ext cx="5176800" cy="340128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838080" y="822240"/>
            <a:ext cx="10515240" cy="478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Центр консультационной поддержки (ЦКП)</a:t>
            </a:r>
            <a:r>
              <a:rPr b="0" lang="ru-RU" sz="2000" spc="-1" strike="noStrike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7" name="TextShape 2"/>
          <p:cNvSpPr txBox="1"/>
          <p:nvPr/>
        </p:nvSpPr>
        <p:spPr>
          <a:xfrm>
            <a:off x="8380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ТЕЛЕРАДИОСЕТЬ РОССИИ 2018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8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fld id="{764F4110-0296-4DCA-BE10-207FD8F4F51E}" type="slidenum">
              <a:rPr b="0" lang="ru-RU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9" name="TextShape 4"/>
          <p:cNvSpPr txBox="1"/>
          <p:nvPr/>
        </p:nvSpPr>
        <p:spPr>
          <a:xfrm>
            <a:off x="5956560" y="1739160"/>
            <a:ext cx="5396760" cy="4383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Задача ЦКП – консультационная помощь населению при переходе с аналогового на цифровое эфирное телевещание: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5840" indent="-285480">
              <a:lnSpc>
                <a:spcPct val="100000"/>
              </a:lnSpc>
              <a:buClr>
                <a:srgbClr val="2e75b6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информирование о преимуществах цифрового эфирного вещания и новом стандарте DVB-T2, 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5840" indent="-285480">
              <a:lnSpc>
                <a:spcPct val="100000"/>
              </a:lnSpc>
              <a:buClr>
                <a:srgbClr val="2e75b6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 специфике аналогового телесигнала и цифрового, 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5840" indent="-285480">
              <a:lnSpc>
                <a:spcPct val="100000"/>
              </a:lnSpc>
              <a:buClr>
                <a:srgbClr val="2e75b6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 способах подключения и настройки тюнеров и телевизоров и т.д.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0" name="CustomShape 5"/>
          <p:cNvSpPr/>
          <p:nvPr/>
        </p:nvSpPr>
        <p:spPr>
          <a:xfrm>
            <a:off x="838080" y="5105520"/>
            <a:ext cx="5691600" cy="107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Контакты:</a:t>
            </a:r>
            <a:r>
              <a:rPr b="0" i="1" lang="ru-RU" sz="14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  <a:r>
              <a:rPr b="0" lang="ru-RU" sz="14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8(863) 268-86-69; </a:t>
            </a:r>
            <a:r>
              <a:rPr b="0" i="1" lang="ru-RU" sz="14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e-mail: ckp_rostov@rtrn.ru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График работы: понедельник-четверг с 8:00 до 17:00,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пятница с 8:00 до 15:45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1" name="Рисунок 7" descr=""/>
          <p:cNvPicPr/>
          <p:nvPr/>
        </p:nvPicPr>
        <p:blipFill>
          <a:blip r:embed="rId1"/>
          <a:stretch/>
        </p:blipFill>
        <p:spPr>
          <a:xfrm>
            <a:off x="1639440" y="1739160"/>
            <a:ext cx="2781000" cy="2651400"/>
          </a:xfrm>
          <a:prstGeom prst="rect">
            <a:avLst/>
          </a:prstGeom>
          <a:ln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838080" y="8222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Информирование населения в удаленных населенных пунктах </a:t>
            </a:r>
            <a:r>
              <a:rPr b="0" lang="ru-RU" sz="2400" spc="-1" strike="noStrike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3" name="TextShape 2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fld id="{C360E73E-FFDC-4029-9D5C-41E6613EF938}" type="slidenum">
              <a:rPr b="0" lang="ru-RU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4" name="CustomShape 3"/>
          <p:cNvSpPr/>
          <p:nvPr/>
        </p:nvSpPr>
        <p:spPr>
          <a:xfrm>
            <a:off x="4081680" y="2147760"/>
            <a:ext cx="423504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«С точностью до домохозяйства»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CustomShape 4"/>
          <p:cNvSpPr/>
          <p:nvPr/>
        </p:nvSpPr>
        <p:spPr>
          <a:xfrm>
            <a:off x="1978200" y="2656800"/>
            <a:ext cx="7760880" cy="235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 algn="just">
              <a:lnSpc>
                <a:spcPct val="115000"/>
              </a:lnSpc>
              <a:buClr>
                <a:srgbClr val="2e75b6"/>
              </a:buClr>
              <a:buFont typeface="StarSymbol"/>
              <a:buAutoNum type="arabicPeriod"/>
            </a:pPr>
            <a:r>
              <a:rPr b="0" lang="ru-RU" sz="22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Задействование местных каналов информирования населения (СМИ, объявления в общедоступных посещаемых местах, информирование на встречах с жителями, другие возможности)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just">
              <a:lnSpc>
                <a:spcPct val="115000"/>
              </a:lnSpc>
              <a:buClr>
                <a:srgbClr val="2e75b6"/>
              </a:buClr>
              <a:buFont typeface="StarSymbol"/>
              <a:buAutoNum type="arabicPeriod"/>
            </a:pPr>
            <a:r>
              <a:rPr b="0" lang="ru-RU" sz="22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Контроль наличия приемного оборудования в розничной торговле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TextShape 5"/>
          <p:cNvSpPr txBox="1"/>
          <p:nvPr/>
        </p:nvSpPr>
        <p:spPr>
          <a:xfrm>
            <a:off x="8380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ТЕЛЕРАДИОСЕТЬ РОССИИ 2018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838080" y="8222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Как подключиться? Картографический сервис РТРС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8" name="TextShape 2"/>
          <p:cNvSpPr txBox="1"/>
          <p:nvPr/>
        </p:nvSpPr>
        <p:spPr>
          <a:xfrm>
            <a:off x="8380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ТЕЛЕРАДИОСЕТЬ РОССИИ 2018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9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fld id="{8AE9D7A7-1284-47A3-837A-A0AD88A83E3B}" type="slidenum">
              <a:rPr b="0" lang="ru-RU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0" name="TextShape 4"/>
          <p:cNvSpPr txBox="1"/>
          <p:nvPr/>
        </p:nvSpPr>
        <p:spPr>
          <a:xfrm>
            <a:off x="7673760" y="1642320"/>
            <a:ext cx="3479400" cy="18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 помощью картографического сервиса РТРС, по адресу </a:t>
            </a:r>
            <a:r>
              <a:rPr b="1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карта.ртрс.рф,</a:t>
            </a: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возможно определить оптимальное направление для ориентации приёмной антенны.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61" name="Рисунок 7" descr=""/>
          <p:cNvPicPr/>
          <p:nvPr/>
        </p:nvPicPr>
        <p:blipFill>
          <a:blip r:embed="rId1"/>
          <a:stretch/>
        </p:blipFill>
        <p:spPr>
          <a:xfrm>
            <a:off x="838080" y="1642320"/>
            <a:ext cx="6311880" cy="4261680"/>
          </a:xfrm>
          <a:prstGeom prst="rect">
            <a:avLst/>
          </a:prstGeom>
          <a:ln>
            <a:noFill/>
          </a:ln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8" descr=""/>
          <p:cNvPicPr/>
          <p:nvPr/>
        </p:nvPicPr>
        <p:blipFill>
          <a:blip r:embed="rId1"/>
          <a:stretch/>
        </p:blipFill>
        <p:spPr>
          <a:xfrm>
            <a:off x="803160" y="3664080"/>
            <a:ext cx="5698800" cy="2303640"/>
          </a:xfrm>
          <a:prstGeom prst="rect">
            <a:avLst/>
          </a:prstGeom>
          <a:ln>
            <a:noFill/>
          </a:ln>
        </p:spPr>
      </p:pic>
      <p:sp>
        <p:nvSpPr>
          <p:cNvPr id="163" name="TextShape 1"/>
          <p:cNvSpPr txBox="1"/>
          <p:nvPr/>
        </p:nvSpPr>
        <p:spPr>
          <a:xfrm>
            <a:off x="838080" y="8222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Как подключиться? Оборудование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4" name="TextShape 2"/>
          <p:cNvSpPr txBox="1"/>
          <p:nvPr/>
        </p:nvSpPr>
        <p:spPr>
          <a:xfrm>
            <a:off x="8380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ТЕЛЕРАДИОСЕТЬ РОССИИ 2018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5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fld id="{079C912E-D95C-445B-B6B6-1376334BFB08}" type="slidenum">
              <a:rPr b="0" lang="ru-RU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6" name="TextShape 4"/>
          <p:cNvSpPr txBox="1"/>
          <p:nvPr/>
        </p:nvSpPr>
        <p:spPr>
          <a:xfrm>
            <a:off x="6460920" y="3706560"/>
            <a:ext cx="4870440" cy="2261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Подключение оборудования для просмотра цифрового эфирного телевидения не занимает много времени и не требует специальных навыков и знаний. Для приема ЦЭТВ на новом телевизоре, который поддерживает стандарт DVB-T2, нужна лишь антенна ДМВ-диапазона. Для старого аналогового телевизора, кроме антенны, нужна еще специальная приставка (SetTopBox или просто «цифровая приставка»).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67" name="Picture 6" descr=""/>
          <p:cNvPicPr/>
          <p:nvPr/>
        </p:nvPicPr>
        <p:blipFill>
          <a:blip r:embed="rId2"/>
          <a:stretch/>
        </p:blipFill>
        <p:spPr>
          <a:xfrm>
            <a:off x="838080" y="1312200"/>
            <a:ext cx="10548360" cy="232992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838080" y="8222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700" spc="-1" strike="noStrike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Федеральное государственное унитарное предприятие </a:t>
            </a:r>
            <a:r>
              <a:rPr b="0" lang="ru-RU" sz="2700" spc="-1" strike="noStrike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ru-RU" sz="2700" spc="-1" strike="noStrike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«Российская телевизионная и радиовещательная сеть» (РТРС)</a:t>
            </a:r>
            <a:r>
              <a:rPr b="0" lang="ru-RU" sz="2400" spc="-1" strike="noStrike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ru-RU" sz="2400" spc="-1" strike="noStrike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ru-RU" sz="2200" spc="-1" strike="noStrike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Образовано Указом Президента Российской Федерации от 13.08.2001 № 1031.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8380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ТЕЛЕРАДИОСЕТЬ РОССИИ 2018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4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fld id="{91ABFCBE-CF6A-4087-9101-370824F5C61E}" type="slidenum">
              <a:rPr b="0" lang="ru-RU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5" name="TextShape 4"/>
          <p:cNvSpPr txBox="1"/>
          <p:nvPr/>
        </p:nvSpPr>
        <p:spPr>
          <a:xfrm>
            <a:off x="3733920" y="2414520"/>
            <a:ext cx="8191080" cy="15854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РТРС совместно с ВГТРК, Первым каналом, Телецентром «Останкино» и ГПКС составляет основу государственной системы телерадиовещания.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РТРС — естественная монополия в области связи. Предприятие ведет эфирную наземную трансляцию общероссийских обязательных общедоступных теле- и радиоканалов во всех субъектах Российской Федерации. В состав РТРС входят 77 филиалов: республиканских, краевых и областных радиотелевизионных передающих центров (РТПЦ).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6" name="Picture 4" descr=""/>
          <p:cNvPicPr/>
          <p:nvPr/>
        </p:nvPicPr>
        <p:blipFill>
          <a:blip r:embed="rId1"/>
          <a:stretch/>
        </p:blipFill>
        <p:spPr>
          <a:xfrm>
            <a:off x="993600" y="2301840"/>
            <a:ext cx="2381040" cy="1800000"/>
          </a:xfrm>
          <a:prstGeom prst="rect">
            <a:avLst/>
          </a:prstGeom>
          <a:ln>
            <a:noFill/>
          </a:ln>
        </p:spPr>
      </p:pic>
      <p:sp>
        <p:nvSpPr>
          <p:cNvPr id="87" name="CustomShape 5"/>
          <p:cNvSpPr/>
          <p:nvPr/>
        </p:nvSpPr>
        <p:spPr>
          <a:xfrm>
            <a:off x="762120" y="4363560"/>
            <a:ext cx="10591560" cy="130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РТРС — единственный исполнитель мероприятий по строительству цифровой эфирной телесети в соответствии с федеральной целевой программой (ФЦП) «Развитие телерадиовещания в Российской Федерации на 2009–2018 годы».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Телекоммуникационными услугами радиотелевизионных передающих центров РТРС пользуются около 1,5 тысяч государственных и коммерческих вещательных компаний, операторы сотовой связи, региональные и муниципальные органы исполнительной власти.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838080" y="8222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Филиал РТРС «Ростовский ОРТПЦ»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8380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ТЕЛЕРАДИОСЕТЬ РОССИИ 2018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0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fld id="{2835FF17-0A31-427F-97C7-988F616ED2EC}" type="slidenum">
              <a:rPr b="0" lang="ru-RU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1" name="TextShape 4"/>
          <p:cNvSpPr txBox="1"/>
          <p:nvPr/>
        </p:nvSpPr>
        <p:spPr>
          <a:xfrm>
            <a:off x="5403240" y="1587600"/>
            <a:ext cx="6039000" cy="4400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Основной оператор цифрового и аналогового эфирного теле- и радиовещания в Ростовской области.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Предприятие образовано в 1967 году. С 2001 года входит в состав РТРС.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Задача филиала РТРС — обеспечить жителей региона бесперебойным, многоканальным и доступным телерадиовещанием.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Разветвленная сеть передающих станций и современное технологическое оборудование позволяют охватить вещанием максимальную аудиторию.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Филиал РТРС предоставляет широкий спектр услуг в области связи: обеспечивает доставку сигнала цифрового и аналогового эфирного теле- и радиосигнала, способствует развитию мобильной телефонной связи и обеспечивает коммуникационную деятельность органов госуправления.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2" name="Рисунок 7" descr=""/>
          <p:cNvPicPr/>
          <p:nvPr/>
        </p:nvPicPr>
        <p:blipFill>
          <a:blip r:embed="rId1"/>
          <a:stretch/>
        </p:blipFill>
        <p:spPr>
          <a:xfrm>
            <a:off x="838080" y="2300040"/>
            <a:ext cx="4468320" cy="2975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838080" y="8222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Филиал РТРС «Ростовский ОРТПЦ» – это…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8380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ТЕЛЕРАДИОСЕТЬ РОССИИ 2018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5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fld id="{4782974E-46BE-4D1B-8600-B4D5B0C3C122}" type="slidenum">
              <a:rPr b="0" lang="ru-RU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6" name="TextShape 4"/>
          <p:cNvSpPr txBox="1"/>
          <p:nvPr/>
        </p:nvSpPr>
        <p:spPr>
          <a:xfrm>
            <a:off x="647640" y="1371600"/>
            <a:ext cx="5253840" cy="32619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2e75b6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34 аналоговых маломощных радиотелевизионных станций, 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5840" indent="-285480">
              <a:lnSpc>
                <a:spcPct val="100000"/>
              </a:lnSpc>
              <a:buClr>
                <a:srgbClr val="2e75b6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67 передающая станция цифрового вещания контейнерного типа, 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5840" indent="-285480">
              <a:lnSpc>
                <a:spcPct val="100000"/>
              </a:lnSpc>
              <a:buClr>
                <a:srgbClr val="2e75b6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13 радиорелейных станций,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5840" indent="-285480">
              <a:lnSpc>
                <a:spcPct val="100000"/>
              </a:lnSpc>
              <a:buClr>
                <a:srgbClr val="2e75b6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 цеха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5840" indent="-285480">
              <a:lnSpc>
                <a:spcPct val="100000"/>
              </a:lnSpc>
              <a:buClr>
                <a:srgbClr val="2e75b6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 РТПС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5840" indent="-285480">
              <a:lnSpc>
                <a:spcPct val="100000"/>
              </a:lnSpc>
              <a:buClr>
                <a:srgbClr val="2e75b6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Численность работников 310 человек.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aphicFrame>
        <p:nvGraphicFramePr>
          <p:cNvPr id="97" name="Table 5"/>
          <p:cNvGraphicFramePr/>
          <p:nvPr/>
        </p:nvGraphicFramePr>
        <p:xfrm>
          <a:off x="645480" y="5097600"/>
          <a:ext cx="10682640" cy="863640"/>
        </p:xfrm>
        <a:graphic>
          <a:graphicData uri="http://schemas.openxmlformats.org/drawingml/2006/table">
            <a:tbl>
              <a:tblPr/>
              <a:tblGrid>
                <a:gridCol w="7787520"/>
                <a:gridCol w="2895120"/>
              </a:tblGrid>
              <a:tr h="864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2e75b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Охват населения Ростовской области аналоговым вещанием: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2e75b6"/>
                        </a:buClr>
                        <a:buFont typeface="Arial"/>
                        <a:buChar char="•"/>
                      </a:pPr>
                      <a:r>
                        <a:rPr b="0" lang="ru-RU" sz="1600" spc="-1" strike="noStrike">
                          <a:solidFill>
                            <a:srgbClr val="2e75b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99.2 % - имеют возможность смотреть минимум одну программу телевидения,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2e75b6"/>
                        </a:buClr>
                        <a:buFont typeface="Arial"/>
                        <a:buChar char="•"/>
                      </a:pPr>
                      <a:r>
                        <a:rPr b="0" lang="ru-RU" sz="1600" spc="-1" strike="noStrike">
                          <a:solidFill>
                            <a:srgbClr val="2e75b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97.6 % - минимум две программы,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2e75b6"/>
                        </a:buClr>
                        <a:buFont typeface="Arial"/>
                        <a:buChar char="•"/>
                      </a:pPr>
                      <a:r>
                        <a:rPr b="0" lang="ru-RU" sz="1600" spc="-1" strike="noStrike">
                          <a:solidFill>
                            <a:srgbClr val="2e75b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34.3 % - три программы.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8" name="Рисунок 7" descr=""/>
          <p:cNvPicPr/>
          <p:nvPr/>
        </p:nvPicPr>
        <p:blipFill>
          <a:blip r:embed="rId1"/>
          <a:stretch/>
        </p:blipFill>
        <p:spPr>
          <a:xfrm>
            <a:off x="6127200" y="1371600"/>
            <a:ext cx="5226120" cy="3492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838080" y="8222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Филиал РТРС «Ростовский ОРТПЦ» – это…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8380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ТЕЛЕРАДИОСЕТЬ РОССИИ 2018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1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fld id="{CDA8D163-6955-47FD-B632-9EFB08450243}" type="slidenum">
              <a:rPr b="0" lang="ru-RU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2" name="TextShape 4"/>
          <p:cNvSpPr txBox="1"/>
          <p:nvPr/>
        </p:nvSpPr>
        <p:spPr>
          <a:xfrm>
            <a:off x="838080" y="1367640"/>
            <a:ext cx="5420880" cy="4146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Антенно-фидерные устройства филиала размещены на 81 высотных сооружениях, в том числе: 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на 19 мачтах: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высотой от 130 до 331,5 м </a:t>
            </a: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7</a:t>
            </a: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;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высотой от 100 до 120 м  –  </a:t>
            </a:r>
            <a:r>
              <a:rPr b="1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;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высотой от 67,5 до 99 м – 9;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высотой 22,5 м – </a:t>
            </a:r>
            <a:r>
              <a:rPr b="1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;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- 62 башнях: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высотой 180 м – 1;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высотой от 60 до 100 м – </a:t>
            </a:r>
            <a:r>
              <a:rPr b="1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14</a:t>
            </a: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;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высотой от 20 до 60 м – </a:t>
            </a:r>
            <a:r>
              <a:rPr b="1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47</a:t>
            </a:r>
            <a:r>
              <a:rPr b="0" lang="ru-RU" sz="1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3" name="Рисунок 5" descr=""/>
          <p:cNvPicPr/>
          <p:nvPr/>
        </p:nvPicPr>
        <p:blipFill>
          <a:blip r:embed="rId1"/>
          <a:stretch/>
        </p:blipFill>
        <p:spPr>
          <a:xfrm>
            <a:off x="6869520" y="1367640"/>
            <a:ext cx="3481920" cy="4642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838080" y="8222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Федеральная целевая программа (ФЦП) </a:t>
            </a:r>
            <a:r>
              <a:rPr b="0" lang="ru-RU" sz="2400" spc="-1" strike="noStrike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ru-RU" sz="2400" spc="-1" strike="noStrike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«Развитие телерадиовещания в Российской Федерации на 2009–2018 годы»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8380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ТЕЛЕРАДИОСЕТЬ РОССИИ 2018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6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fld id="{6106EA2B-4503-485C-ADA0-CE245873C175}" type="slidenum">
              <a:rPr b="0" lang="ru-RU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7" name="TextShape 4"/>
          <p:cNvSpPr txBox="1"/>
          <p:nvPr/>
        </p:nvSpPr>
        <p:spPr>
          <a:xfrm>
            <a:off x="3965040" y="1701720"/>
            <a:ext cx="7413840" cy="4520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Цели ФЦП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5840" indent="-285480">
              <a:lnSpc>
                <a:spcPct val="100000"/>
              </a:lnSpc>
              <a:buClr>
                <a:srgbClr val="2e75b6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развитие информационного пространства РФ; 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5840" indent="-285480">
              <a:lnSpc>
                <a:spcPct val="100000"/>
              </a:lnSpc>
              <a:buClr>
                <a:srgbClr val="2e75b6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обеспечение населения РФ многоканальным вещанием с гарантированным предоставлением общероссийских обязательных общедоступных телеканалов и радиоканалов заданного качества;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5840" indent="-285480">
              <a:lnSpc>
                <a:spcPct val="100000"/>
              </a:lnSpc>
              <a:buClr>
                <a:srgbClr val="2e75b6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повышение эффективности функционирования телерадиовещания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Задачи ФЦП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5840" indent="-285480">
              <a:lnSpc>
                <a:spcPct val="100000"/>
              </a:lnSpc>
              <a:buClr>
                <a:srgbClr val="2e75b6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модернизация инфраструктуры государственных сетей телевещания;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5840" indent="-285480">
              <a:lnSpc>
                <a:spcPct val="100000"/>
              </a:lnSpc>
              <a:buClr>
                <a:srgbClr val="2e75b6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перевод государственных сетей телерадиовещания на цифровые технологии;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5840" indent="-285480">
              <a:lnSpc>
                <a:spcPct val="100000"/>
              </a:lnSpc>
              <a:buClr>
                <a:srgbClr val="2e75b6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обеспечение потребностей распределения телерадиоканалов спутниковым ресурсом;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5840" indent="-285480">
              <a:lnSpc>
                <a:spcPct val="100000"/>
              </a:lnSpc>
              <a:buClr>
                <a:srgbClr val="2e75b6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обеспечение населения РФ региональным цифровым эфирным телерадиовещанием;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5840" indent="-285480">
              <a:lnSpc>
                <a:spcPct val="100000"/>
              </a:lnSpc>
              <a:buClr>
                <a:srgbClr val="2e75b6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развитие новых видов телевизионного вещания, включая телевидение высокой четкости и с элементами интерактивности.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8" name="Picture 6" descr=""/>
          <p:cNvPicPr/>
          <p:nvPr/>
        </p:nvPicPr>
        <p:blipFill>
          <a:blip r:embed="rId1"/>
          <a:stretch/>
        </p:blipFill>
        <p:spPr>
          <a:xfrm>
            <a:off x="838080" y="1677600"/>
            <a:ext cx="2966040" cy="4569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838080" y="8222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Федеральная целевая программа (ФЦП) </a:t>
            </a:r>
            <a:r>
              <a:rPr b="0" lang="ru-RU" sz="2400" spc="-1" strike="noStrike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ru-RU" sz="2400" spc="-1" strike="noStrike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«Развитие телерадиовещания в Российской Федерации на 2009–2018 годы»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TextShape 2"/>
          <p:cNvSpPr txBox="1"/>
          <p:nvPr/>
        </p:nvSpPr>
        <p:spPr>
          <a:xfrm>
            <a:off x="8380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ТЕЛЕРАДИОСЕТЬ РОССИИ 2018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1" name="TextShape 3"/>
          <p:cNvSpPr txBox="1"/>
          <p:nvPr/>
        </p:nvSpPr>
        <p:spPr>
          <a:xfrm>
            <a:off x="3907080" y="1666080"/>
            <a:ext cx="7598880" cy="4876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Важнейшие целевые индикаторы и показатели ФЦП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5840" indent="-285480">
              <a:lnSpc>
                <a:spcPct val="100000"/>
              </a:lnSpc>
              <a:buClr>
                <a:srgbClr val="2e75b6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доля населения РФ, имеющего возможность приема общероссийских обязательных общедоступных телеканалов и радиоканалов: 98.58%;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5840" indent="-285480">
              <a:lnSpc>
                <a:spcPct val="100000"/>
              </a:lnSpc>
              <a:buClr>
                <a:srgbClr val="2e75b6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доля населения РФ, имеющего возможность приема 20 цифровых телеканалов свободного доступа в местах постоянного проживания: 75,78%;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5840" indent="-285480">
              <a:lnSpc>
                <a:spcPct val="100000"/>
              </a:lnSpc>
              <a:buClr>
                <a:srgbClr val="2e75b6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доля населения РФ, имеющего возможность приема цифровых эфирных общероссийских обязательных общедоступных телеканалов и радиоканалов и охваченного телерадиооповещением о чрезвычайных ситуациях в местах постоянного проживания: 98,4%;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5840" indent="-285480">
              <a:lnSpc>
                <a:spcPct val="100000"/>
              </a:lnSpc>
              <a:buClr>
                <a:srgbClr val="2e75b6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количество субъектов РФ, охваченных цифровым эфирным вещанием (с охватом не менее 95% населения субъекта РФ): 85.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2" name="Picture 2" descr=""/>
          <p:cNvPicPr/>
          <p:nvPr/>
        </p:nvPicPr>
        <p:blipFill>
          <a:blip r:embed="rId1"/>
          <a:stretch/>
        </p:blipFill>
        <p:spPr>
          <a:xfrm>
            <a:off x="838080" y="1666080"/>
            <a:ext cx="2955960" cy="4431960"/>
          </a:xfrm>
          <a:prstGeom prst="rect">
            <a:avLst/>
          </a:prstGeom>
          <a:ln>
            <a:noFill/>
          </a:ln>
        </p:spPr>
      </p:pic>
      <p:sp>
        <p:nvSpPr>
          <p:cNvPr id="113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fld id="{EBD14F9B-F4A2-46C4-982C-A6AEDEF7138F}" type="slidenum">
              <a:rPr b="0" lang="ru-RU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838080" y="820800"/>
            <a:ext cx="10515240" cy="118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Основные преимущества цифрового телевидения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5" name="TextShape 2"/>
          <p:cNvSpPr txBox="1"/>
          <p:nvPr/>
        </p:nvSpPr>
        <p:spPr>
          <a:xfrm>
            <a:off x="8380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ТЕЛЕРАДИОСЕТЬ РОССИИ 2018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6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fld id="{CAC477BA-4DE6-4C5F-8165-B80AB7688BB0}" type="slidenum">
              <a:rPr b="0" lang="ru-RU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7" name="TextShape 4"/>
          <p:cNvSpPr txBox="1"/>
          <p:nvPr/>
        </p:nvSpPr>
        <p:spPr>
          <a:xfrm>
            <a:off x="838080" y="1432800"/>
            <a:ext cx="7848360" cy="4146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9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Действующие: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2e75b6"/>
              </a:buClr>
              <a:buFont typeface="Arial"/>
              <a:buChar char="•"/>
            </a:pPr>
            <a:r>
              <a:rPr b="0" lang="ru-RU" sz="19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Повышение помехоустойчивости трактов передачи и приёма телевизионных сигналов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2e75b6"/>
              </a:buClr>
              <a:buFont typeface="Arial"/>
              <a:buChar char="•"/>
            </a:pPr>
            <a:r>
              <a:rPr b="0" lang="ru-RU" sz="19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Более высокое качество изображения и звука по сравнению с аналоговым и полное отсутствие помех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2e75b6"/>
              </a:buClr>
              <a:buFont typeface="Arial"/>
              <a:buChar char="•"/>
            </a:pPr>
            <a:r>
              <a:rPr b="0" lang="ru-RU" sz="19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Уменьшение мощности передатчиков (излучения).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2e75b6"/>
              </a:buClr>
              <a:buFont typeface="Arial"/>
              <a:buChar char="•"/>
            </a:pPr>
            <a:r>
              <a:rPr b="0" lang="ru-RU" sz="19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Существенное увеличение числа ТВ программ, передаваемых в той же полосе 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2e75b6"/>
              </a:buClr>
              <a:buFont typeface="Arial"/>
              <a:buChar char="•"/>
            </a:pPr>
            <a:r>
              <a:rPr b="0" lang="ru-RU" sz="19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частот.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2e75b6"/>
              </a:buClr>
              <a:buFont typeface="Arial"/>
              <a:buChar char="•"/>
            </a:pPr>
            <a:r>
              <a:rPr b="0" lang="ru-RU" sz="19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Передача в телесигнале различной дополнительной информации.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2e75b6"/>
              </a:buClr>
              <a:buFont typeface="Arial"/>
              <a:buChar char="•"/>
            </a:pPr>
            <a:r>
              <a:rPr b="0" lang="ru-RU" sz="19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Нет абонентской платы.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ru-RU" sz="19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 перспективе: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2e75b6"/>
              </a:buClr>
              <a:buFont typeface="Arial"/>
              <a:buChar char="•"/>
            </a:pPr>
            <a:r>
              <a:rPr b="0" lang="ru-RU" sz="19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Создание интерактивных ТВ систем, при пользовании которыми зритель получает возможность воздействовать на передаваемую программу (например, видео по запросу).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2e75b6"/>
              </a:buClr>
              <a:buFont typeface="Arial"/>
              <a:buChar char="•"/>
            </a:pPr>
            <a:r>
              <a:rPr b="0" lang="ru-RU" sz="19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Выбор языка и субтитров.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2e75b6"/>
              </a:buClr>
              <a:buFont typeface="Arial"/>
              <a:buChar char="•"/>
            </a:pPr>
            <a:r>
              <a:rPr b="0" lang="ru-RU" sz="19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Поддержка технологий доступа к услугам электронного правительства.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2e75b6"/>
              </a:buClr>
              <a:buFont typeface="Arial"/>
              <a:buChar char="•"/>
            </a:pPr>
            <a:r>
              <a:rPr b="0" lang="ru-RU" sz="19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Внедрение ТВ систем с изображением и звуком повышенного качества (HDTV, 4К).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8" name="Picture 3" descr=""/>
          <p:cNvPicPr/>
          <p:nvPr/>
        </p:nvPicPr>
        <p:blipFill>
          <a:blip r:embed="rId1"/>
          <a:stretch/>
        </p:blipFill>
        <p:spPr>
          <a:xfrm>
            <a:off x="8759880" y="4624920"/>
            <a:ext cx="2593440" cy="1494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8380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ТЕЛЕРАДИОСЕТЬ РОССИИ 2018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0" name="TextShape 2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fld id="{56B1BC1D-62E9-49B2-8C83-07799459FEDE}" type="slidenum">
              <a:rPr b="0" lang="ru-RU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21" name="Рисунок 10" descr=""/>
          <p:cNvPicPr/>
          <p:nvPr/>
        </p:nvPicPr>
        <p:blipFill>
          <a:blip r:embed="rId1"/>
          <a:stretch/>
        </p:blipFill>
        <p:spPr>
          <a:xfrm>
            <a:off x="2160000" y="761040"/>
            <a:ext cx="7722000" cy="5595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4517</TotalTime>
  <Application>LibreOffice/5.1.1.3$Windows_x86 LibreOffice_project/89f508ef3ecebd2cfb8e1def0f0ba9a803b88a6d</Application>
  <Words>1115</Words>
  <Paragraphs>155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2017-03-27T11:35:51Z</dcterms:created>
  <dc:creator>Microsoft Office User</dc:creator>
  <dc:description/>
  <dc:language>ru-RU</dc:language>
  <cp:lastModifiedBy>Synsi</cp:lastModifiedBy>
  <dcterms:modified xsi:type="dcterms:W3CDTF">2018-04-06T20:09:03Z</dcterms:modified>
  <cp:revision>121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15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18</vt:i4>
  </property>
</Properties>
</file>