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389" r:id="rId2"/>
    <p:sldId id="408" r:id="rId3"/>
    <p:sldId id="423" r:id="rId4"/>
    <p:sldId id="422" r:id="rId5"/>
    <p:sldId id="435" r:id="rId6"/>
    <p:sldId id="424" r:id="rId7"/>
    <p:sldId id="436" r:id="rId8"/>
    <p:sldId id="437" r:id="rId9"/>
    <p:sldId id="438" r:id="rId10"/>
  </p:sldIdLst>
  <p:sldSz cx="12192000" cy="6858000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38150" indent="190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877888" indent="3651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17625" indent="539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757363" indent="714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478" userDrawn="1">
          <p15:clr>
            <a:srgbClr val="A4A3A4"/>
          </p15:clr>
        </p15:guide>
        <p15:guide id="2" pos="1663" userDrawn="1">
          <p15:clr>
            <a:srgbClr val="A4A3A4"/>
          </p15:clr>
        </p15:guide>
        <p15:guide id="3" orient="horz" pos="3657">
          <p15:clr>
            <a:srgbClr val="A4A3A4"/>
          </p15:clr>
        </p15:guide>
        <p15:guide id="4" pos="1481">
          <p15:clr>
            <a:srgbClr val="A4A3A4"/>
          </p15:clr>
        </p15:guide>
        <p15:guide id="5" orient="horz" pos="41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CE39"/>
    <a:srgbClr val="35663B"/>
    <a:srgbClr val="19502E"/>
    <a:srgbClr val="4B7553"/>
    <a:srgbClr val="D8E0CD"/>
    <a:srgbClr val="80A827"/>
    <a:srgbClr val="7CA421"/>
    <a:srgbClr val="94AB66"/>
    <a:srgbClr val="FFD105"/>
    <a:srgbClr val="F0BE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51" autoAdjust="0"/>
  </p:normalViewPr>
  <p:slideViewPr>
    <p:cSldViewPr>
      <p:cViewPr>
        <p:scale>
          <a:sx n="70" d="100"/>
          <a:sy n="70" d="100"/>
        </p:scale>
        <p:origin x="708" y="36"/>
      </p:cViewPr>
      <p:guideLst>
        <p:guide orient="horz" pos="2478"/>
        <p:guide pos="1663"/>
        <p:guide orient="horz" pos="3657"/>
        <p:guide pos="1481"/>
        <p:guide orient="horz" pos="411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F6E81C-32D3-435D-8641-4C8EB525D438}" type="doc">
      <dgm:prSet loTypeId="urn:microsoft.com/office/officeart/2005/8/layout/process4" loCatId="process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F67EE818-BA3D-4709-83BA-3CDEE154D3AE}">
      <dgm:prSet phldrT="[Текст]" custT="1"/>
      <dgm:spPr>
        <a:solidFill>
          <a:srgbClr val="FFC000"/>
        </a:solidFill>
        <a:ln>
          <a:solidFill>
            <a:srgbClr val="D8E0CD"/>
          </a:solidFill>
        </a:ln>
      </dgm:spPr>
      <dgm:t>
        <a:bodyPr/>
        <a:lstStyle/>
        <a:p>
          <a:r>
            <a:rPr lang="ru-RU" altLang="ru-RU" sz="1600" b="1" dirty="0" smtClean="0">
              <a:latin typeface="Arial" panose="020B0604020202020204" pitchFamily="34" charset="0"/>
            </a:rPr>
            <a:t>ПОДАЙТЕ ЗАЯВКУ</a:t>
          </a:r>
          <a:endParaRPr lang="ru-RU" sz="1600" dirty="0"/>
        </a:p>
      </dgm:t>
    </dgm:pt>
    <dgm:pt modelId="{6132488A-B868-4DF8-8467-A613D5E3BDEF}" type="parTrans" cxnId="{FDC00922-0045-4FDF-A16C-ADCE2800793E}">
      <dgm:prSet/>
      <dgm:spPr/>
      <dgm:t>
        <a:bodyPr/>
        <a:lstStyle/>
        <a:p>
          <a:endParaRPr lang="ru-RU"/>
        </a:p>
      </dgm:t>
    </dgm:pt>
    <dgm:pt modelId="{C61048A7-0FF8-4EF7-9939-38329FDF853E}" type="sibTrans" cxnId="{FDC00922-0045-4FDF-A16C-ADCE2800793E}">
      <dgm:prSet/>
      <dgm:spPr/>
      <dgm:t>
        <a:bodyPr/>
        <a:lstStyle/>
        <a:p>
          <a:endParaRPr lang="ru-RU"/>
        </a:p>
      </dgm:t>
    </dgm:pt>
    <dgm:pt modelId="{59A6E8FC-48EF-479F-A7D9-F9B432BCD2A2}">
      <dgm:prSet phldrT="[Текст]" custT="1"/>
      <dgm:spPr/>
      <dgm:t>
        <a:bodyPr/>
        <a:lstStyle/>
        <a:p>
          <a:r>
            <a:rPr lang="ru-RU" altLang="ru-RU" sz="800" dirty="0" smtClean="0">
              <a:latin typeface="Arial" panose="020B0604020202020204" pitchFamily="34" charset="0"/>
            </a:rPr>
            <a:t>предъявите паспорт, документы о семейном положении/наличии детей и документы, подтверждающие финансовое состояние и трудовую занятость</a:t>
          </a:r>
          <a:endParaRPr lang="ru-RU" sz="800" dirty="0"/>
        </a:p>
      </dgm:t>
    </dgm:pt>
    <dgm:pt modelId="{7E8135CB-42BE-4B4D-9FF9-84E4B3AF7E4C}" type="parTrans" cxnId="{46A3D57E-BEE2-4812-8E4B-01388EC88E04}">
      <dgm:prSet/>
      <dgm:spPr/>
      <dgm:t>
        <a:bodyPr/>
        <a:lstStyle/>
        <a:p>
          <a:endParaRPr lang="ru-RU"/>
        </a:p>
      </dgm:t>
    </dgm:pt>
    <dgm:pt modelId="{CB946C6D-9692-4305-917B-6F4EAD96B67A}" type="sibTrans" cxnId="{46A3D57E-BEE2-4812-8E4B-01388EC88E04}">
      <dgm:prSet/>
      <dgm:spPr/>
      <dgm:t>
        <a:bodyPr/>
        <a:lstStyle/>
        <a:p>
          <a:endParaRPr lang="ru-RU"/>
        </a:p>
      </dgm:t>
    </dgm:pt>
    <dgm:pt modelId="{9B704B96-2EE0-4D31-96C1-39AC2C8B966D}">
      <dgm:prSet phldrT="[Текст]" custT="1"/>
      <dgm:spPr/>
      <dgm:t>
        <a:bodyPr/>
        <a:lstStyle/>
        <a:p>
          <a:r>
            <a:rPr lang="ru-RU" altLang="ru-RU" sz="800" dirty="0" smtClean="0">
              <a:latin typeface="Arial" panose="020B0604020202020204" pitchFamily="34" charset="0"/>
            </a:rPr>
            <a:t>сообщите работнику банка номер СНИЛС и цель кредита</a:t>
          </a:r>
          <a:endParaRPr lang="ru-RU" sz="800" dirty="0">
            <a:latin typeface="Arial" panose="020B0604020202020204" pitchFamily="34" charset="0"/>
          </a:endParaRPr>
        </a:p>
      </dgm:t>
    </dgm:pt>
    <dgm:pt modelId="{3B186CA6-4C09-4B12-A4A7-52A245E661B3}" type="parTrans" cxnId="{D4FA4136-E628-4081-B5C1-EBA5BE40C442}">
      <dgm:prSet/>
      <dgm:spPr/>
      <dgm:t>
        <a:bodyPr/>
        <a:lstStyle/>
        <a:p>
          <a:endParaRPr lang="ru-RU"/>
        </a:p>
      </dgm:t>
    </dgm:pt>
    <dgm:pt modelId="{56EB0E9D-60B5-4D18-99E0-2CF0F90C3BB7}" type="sibTrans" cxnId="{D4FA4136-E628-4081-B5C1-EBA5BE40C442}">
      <dgm:prSet/>
      <dgm:spPr/>
      <dgm:t>
        <a:bodyPr/>
        <a:lstStyle/>
        <a:p>
          <a:endParaRPr lang="ru-RU"/>
        </a:p>
      </dgm:t>
    </dgm:pt>
    <dgm:pt modelId="{9E59C670-F74E-41E4-B15E-A451359EB6B6}">
      <dgm:prSet phldrT="[Текст]" custT="1"/>
      <dgm:spPr>
        <a:solidFill>
          <a:srgbClr val="FFC000"/>
        </a:solidFill>
        <a:ln>
          <a:solidFill>
            <a:srgbClr val="D8E0CD"/>
          </a:solidFill>
        </a:ln>
      </dgm:spPr>
      <dgm:t>
        <a:bodyPr/>
        <a:lstStyle/>
        <a:p>
          <a:r>
            <a:rPr lang="ru-RU" sz="1600" b="1" dirty="0" smtClean="0">
              <a:latin typeface="Arial" panose="020B0604020202020204" pitchFamily="34" charset="0"/>
            </a:rPr>
            <a:t>ПОСЛЕ ПОЛУЧЕНИЯ ПОЛОЖИТЕЛЬНОГО РЕШЕНИЯ ПО ЗАЯВКЕ НА КРЕДИТ</a:t>
          </a:r>
          <a:endParaRPr lang="ru-RU" sz="1600" dirty="0"/>
        </a:p>
      </dgm:t>
    </dgm:pt>
    <dgm:pt modelId="{13EFAA3C-7319-4E9E-976D-099A3ECDD809}" type="parTrans" cxnId="{776A68EE-1D46-40D3-AD44-841224E4BF76}">
      <dgm:prSet/>
      <dgm:spPr/>
      <dgm:t>
        <a:bodyPr/>
        <a:lstStyle/>
        <a:p>
          <a:endParaRPr lang="ru-RU"/>
        </a:p>
      </dgm:t>
    </dgm:pt>
    <dgm:pt modelId="{F51A2256-2F26-4EF1-907B-D1B9A1975529}" type="sibTrans" cxnId="{776A68EE-1D46-40D3-AD44-841224E4BF76}">
      <dgm:prSet/>
      <dgm:spPr/>
      <dgm:t>
        <a:bodyPr/>
        <a:lstStyle/>
        <a:p>
          <a:endParaRPr lang="ru-RU"/>
        </a:p>
      </dgm:t>
    </dgm:pt>
    <dgm:pt modelId="{9B248405-6C86-466D-B519-152572A2C465}">
      <dgm:prSet phldrT="[Текст]" custT="1"/>
      <dgm:spPr/>
      <dgm:t>
        <a:bodyPr/>
        <a:lstStyle/>
        <a:p>
          <a:r>
            <a:rPr lang="ru-RU" altLang="ru-RU" sz="800" dirty="0" smtClean="0">
              <a:latin typeface="Arial" panose="020B0604020202020204" pitchFamily="34" charset="0"/>
            </a:rPr>
            <a:t>подберите объект в соответствии с целью ипотечного кредита и предоставьте документы по объекту недвижимости (полный перечень документов размещен на сайте Банка</a:t>
          </a:r>
          <a:r>
            <a:rPr lang="en-US" altLang="ru-RU" sz="800" dirty="0" smtClean="0">
              <a:latin typeface="Arial" panose="020B0604020202020204" pitchFamily="34" charset="0"/>
            </a:rPr>
            <a:t>)</a:t>
          </a:r>
          <a:endParaRPr lang="ru-RU" sz="800" dirty="0">
            <a:latin typeface="Arial" panose="020B0604020202020204" pitchFamily="34" charset="0"/>
          </a:endParaRPr>
        </a:p>
      </dgm:t>
    </dgm:pt>
    <dgm:pt modelId="{1C5AEEEF-86BD-4BC6-8F20-1D78B3703908}" type="parTrans" cxnId="{82FB5FF4-C1FB-47A0-BD69-4311DA7D6CA4}">
      <dgm:prSet/>
      <dgm:spPr/>
      <dgm:t>
        <a:bodyPr/>
        <a:lstStyle/>
        <a:p>
          <a:endParaRPr lang="ru-RU"/>
        </a:p>
      </dgm:t>
    </dgm:pt>
    <dgm:pt modelId="{EA063F17-3049-4473-A593-EF0C37589CA5}" type="sibTrans" cxnId="{82FB5FF4-C1FB-47A0-BD69-4311DA7D6CA4}">
      <dgm:prSet/>
      <dgm:spPr/>
      <dgm:t>
        <a:bodyPr/>
        <a:lstStyle/>
        <a:p>
          <a:endParaRPr lang="ru-RU"/>
        </a:p>
      </dgm:t>
    </dgm:pt>
    <dgm:pt modelId="{5D079BF6-1965-40F5-8742-787FEA8052D6}">
      <dgm:prSet phldrT="[Текст]" custT="1"/>
      <dgm:spPr>
        <a:solidFill>
          <a:srgbClr val="FFC000"/>
        </a:solidFill>
        <a:ln>
          <a:solidFill>
            <a:srgbClr val="D8E0CD"/>
          </a:solidFill>
        </a:ln>
      </dgm:spPr>
      <dgm:t>
        <a:bodyPr/>
        <a:lstStyle/>
        <a:p>
          <a:r>
            <a:rPr lang="ru-RU" sz="1600" b="1" dirty="0" smtClean="0">
              <a:latin typeface="Arial" panose="020B0604020202020204" pitchFamily="34" charset="0"/>
            </a:rPr>
            <a:t>В ДЕНЬ ПОЛУЧЕНИЯ КРЕДИТА</a:t>
          </a:r>
          <a:endParaRPr lang="ru-RU" sz="1600" dirty="0"/>
        </a:p>
      </dgm:t>
    </dgm:pt>
    <dgm:pt modelId="{08D313A3-5A08-49E0-AC13-FB1D4F3D7037}" type="parTrans" cxnId="{62426270-8D8D-4CA8-B414-FA74D4CAA1FB}">
      <dgm:prSet/>
      <dgm:spPr/>
      <dgm:t>
        <a:bodyPr/>
        <a:lstStyle/>
        <a:p>
          <a:endParaRPr lang="ru-RU"/>
        </a:p>
      </dgm:t>
    </dgm:pt>
    <dgm:pt modelId="{48D0137E-7419-4088-8ADD-7D061FDDB921}" type="sibTrans" cxnId="{62426270-8D8D-4CA8-B414-FA74D4CAA1FB}">
      <dgm:prSet/>
      <dgm:spPr/>
      <dgm:t>
        <a:bodyPr/>
        <a:lstStyle/>
        <a:p>
          <a:endParaRPr lang="ru-RU"/>
        </a:p>
      </dgm:t>
    </dgm:pt>
    <dgm:pt modelId="{93678964-CCF8-4D1C-86DA-931A5B6C21BF}">
      <dgm:prSet phldrT="[Текст]" custT="1"/>
      <dgm:spPr/>
      <dgm:t>
        <a:bodyPr/>
        <a:lstStyle/>
        <a:p>
          <a:r>
            <a:rPr lang="ru-RU" sz="800" dirty="0" smtClean="0">
              <a:latin typeface="Arial" panose="020B0604020202020204" pitchFamily="34" charset="0"/>
            </a:rPr>
            <a:t>принесите подписанный Договор купли продажи/ДДУ/Договор подряда в офис Банка</a:t>
          </a:r>
          <a:endParaRPr lang="ru-RU" sz="800" dirty="0">
            <a:latin typeface="Arial" panose="020B0604020202020204" pitchFamily="34" charset="0"/>
          </a:endParaRPr>
        </a:p>
      </dgm:t>
    </dgm:pt>
    <dgm:pt modelId="{DF59FEFB-2CCE-4B7C-B615-45F665E5DD2A}" type="parTrans" cxnId="{BA3DB1F8-9333-4695-8A03-E2B751035FA5}">
      <dgm:prSet/>
      <dgm:spPr/>
      <dgm:t>
        <a:bodyPr/>
        <a:lstStyle/>
        <a:p>
          <a:endParaRPr lang="ru-RU"/>
        </a:p>
      </dgm:t>
    </dgm:pt>
    <dgm:pt modelId="{01BE631F-0FFE-4312-85AE-1FAE259CA173}" type="sibTrans" cxnId="{BA3DB1F8-9333-4695-8A03-E2B751035FA5}">
      <dgm:prSet/>
      <dgm:spPr/>
      <dgm:t>
        <a:bodyPr/>
        <a:lstStyle/>
        <a:p>
          <a:endParaRPr lang="ru-RU"/>
        </a:p>
      </dgm:t>
    </dgm:pt>
    <dgm:pt modelId="{741510C7-218F-4197-B354-31EFC1BFAED7}">
      <dgm:prSet phldrT="[Текст]" custT="1"/>
      <dgm:spPr/>
      <dgm:t>
        <a:bodyPr/>
        <a:lstStyle/>
        <a:p>
          <a:r>
            <a:rPr lang="ru-RU" sz="800" dirty="0" smtClean="0">
              <a:latin typeface="Arial" panose="020B0604020202020204" pitchFamily="34" charset="0"/>
            </a:rPr>
            <a:t>подпишите кредитно-обеспечительную документацию (кредитные средства будут направлены на аккредитив)</a:t>
          </a:r>
          <a:endParaRPr lang="ru-RU" sz="800" dirty="0">
            <a:latin typeface="Arial" panose="020B0604020202020204" pitchFamily="34" charset="0"/>
          </a:endParaRPr>
        </a:p>
      </dgm:t>
    </dgm:pt>
    <dgm:pt modelId="{604C5AB0-8ABF-4880-8994-3F9353B91274}" type="parTrans" cxnId="{39929212-189F-4FD5-91DA-DF0675312336}">
      <dgm:prSet/>
      <dgm:spPr/>
      <dgm:t>
        <a:bodyPr/>
        <a:lstStyle/>
        <a:p>
          <a:endParaRPr lang="ru-RU"/>
        </a:p>
      </dgm:t>
    </dgm:pt>
    <dgm:pt modelId="{880839FB-5878-4809-ABDC-A92CEFD9EC69}" type="sibTrans" cxnId="{39929212-189F-4FD5-91DA-DF0675312336}">
      <dgm:prSet/>
      <dgm:spPr/>
      <dgm:t>
        <a:bodyPr/>
        <a:lstStyle/>
        <a:p>
          <a:endParaRPr lang="ru-RU"/>
        </a:p>
      </dgm:t>
    </dgm:pt>
    <dgm:pt modelId="{B7BA4A82-A069-42E7-886D-0A45B5FD94FB}">
      <dgm:prSet phldrT="[Текст]" custT="1"/>
      <dgm:spPr/>
      <dgm:t>
        <a:bodyPr/>
        <a:lstStyle/>
        <a:p>
          <a:r>
            <a:rPr lang="ru-RU" sz="800" smtClean="0">
              <a:latin typeface="Arial" panose="020B0604020202020204" pitchFamily="34" charset="0"/>
            </a:rPr>
            <a:t>зарегистрируйте в ФРС залог в пользу Банка</a:t>
          </a:r>
          <a:r>
            <a:rPr lang="en-US" sz="800" smtClean="0">
              <a:latin typeface="Arial" panose="020B0604020202020204" pitchFamily="34" charset="0"/>
            </a:rPr>
            <a:t>*</a:t>
          </a:r>
          <a:endParaRPr lang="ru-RU" sz="800" dirty="0">
            <a:latin typeface="Arial" panose="020B0604020202020204" pitchFamily="34" charset="0"/>
          </a:endParaRPr>
        </a:p>
      </dgm:t>
    </dgm:pt>
    <dgm:pt modelId="{AFDCD25C-934C-4B54-8F56-27C27326AD20}" type="parTrans" cxnId="{42997529-88EB-4145-B293-92CD0158B089}">
      <dgm:prSet/>
      <dgm:spPr/>
      <dgm:t>
        <a:bodyPr/>
        <a:lstStyle/>
        <a:p>
          <a:endParaRPr lang="ru-RU"/>
        </a:p>
      </dgm:t>
    </dgm:pt>
    <dgm:pt modelId="{49065250-B6E9-4688-9872-A7431B929522}" type="sibTrans" cxnId="{42997529-88EB-4145-B293-92CD0158B089}">
      <dgm:prSet/>
      <dgm:spPr/>
      <dgm:t>
        <a:bodyPr/>
        <a:lstStyle/>
        <a:p>
          <a:endParaRPr lang="ru-RU"/>
        </a:p>
      </dgm:t>
    </dgm:pt>
    <dgm:pt modelId="{B54D61F3-1DD1-4B63-A88F-1DF1E7D8D9F1}" type="pres">
      <dgm:prSet presAssocID="{3AF6E81C-32D3-435D-8641-4C8EB525D43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662871-52C4-41D2-869B-F47884E61575}" type="pres">
      <dgm:prSet presAssocID="{5D079BF6-1965-40F5-8742-787FEA8052D6}" presName="boxAndChildren" presStyleCnt="0"/>
      <dgm:spPr/>
    </dgm:pt>
    <dgm:pt modelId="{B2712ACA-C9D1-4B4C-809B-5596CC239960}" type="pres">
      <dgm:prSet presAssocID="{5D079BF6-1965-40F5-8742-787FEA8052D6}" presName="parentTextBox" presStyleLbl="node1" presStyleIdx="0" presStyleCnt="3"/>
      <dgm:spPr/>
      <dgm:t>
        <a:bodyPr/>
        <a:lstStyle/>
        <a:p>
          <a:endParaRPr lang="ru-RU"/>
        </a:p>
      </dgm:t>
    </dgm:pt>
    <dgm:pt modelId="{F672D2C0-3592-4DBC-82A3-5F267645088F}" type="pres">
      <dgm:prSet presAssocID="{5D079BF6-1965-40F5-8742-787FEA8052D6}" presName="entireBox" presStyleLbl="node1" presStyleIdx="0" presStyleCnt="3"/>
      <dgm:spPr/>
      <dgm:t>
        <a:bodyPr/>
        <a:lstStyle/>
        <a:p>
          <a:endParaRPr lang="ru-RU"/>
        </a:p>
      </dgm:t>
    </dgm:pt>
    <dgm:pt modelId="{DB849452-5586-42F6-B3DA-BE6BF3CEF059}" type="pres">
      <dgm:prSet presAssocID="{5D079BF6-1965-40F5-8742-787FEA8052D6}" presName="descendantBox" presStyleCnt="0"/>
      <dgm:spPr/>
    </dgm:pt>
    <dgm:pt modelId="{F3A4B13A-BA7E-47E5-8ADE-3E06E4622195}" type="pres">
      <dgm:prSet presAssocID="{93678964-CCF8-4D1C-86DA-931A5B6C21BF}" presName="childTextBox" presStyleLbl="fgAccFollowNode1" presStyleIdx="0" presStyleCnt="6" custLinFactNeighborY="45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2B8E4A-E392-4711-B807-B18C3E97933B}" type="pres">
      <dgm:prSet presAssocID="{741510C7-218F-4197-B354-31EFC1BFAED7}" presName="childTextBox" presStyleLbl="fgAccFollowNode1" presStyleIdx="1" presStyleCnt="6" custLinFactNeighborY="45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AC0FF5-4C9E-4D4C-9B7C-B3BEDC2B42CB}" type="pres">
      <dgm:prSet presAssocID="{B7BA4A82-A069-42E7-886D-0A45B5FD94FB}" presName="childTextBox" presStyleLbl="fgAccFollowNode1" presStyleIdx="2" presStyleCnt="6" custLinFactNeighborY="45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1C785E-5D9B-4EDD-B156-1D9EC46CA956}" type="pres">
      <dgm:prSet presAssocID="{F51A2256-2F26-4EF1-907B-D1B9A1975529}" presName="sp" presStyleCnt="0"/>
      <dgm:spPr/>
    </dgm:pt>
    <dgm:pt modelId="{9F4C9EC6-34E6-46BC-8ABA-B5CB14E8624D}" type="pres">
      <dgm:prSet presAssocID="{9E59C670-F74E-41E4-B15E-A451359EB6B6}" presName="arrowAndChildren" presStyleCnt="0"/>
      <dgm:spPr/>
    </dgm:pt>
    <dgm:pt modelId="{EE690DDC-00B6-4635-A7DA-154F41E43DF7}" type="pres">
      <dgm:prSet presAssocID="{9E59C670-F74E-41E4-B15E-A451359EB6B6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2F7F39A5-EABC-4A1B-BFA1-4B2F474911A5}" type="pres">
      <dgm:prSet presAssocID="{9E59C670-F74E-41E4-B15E-A451359EB6B6}" presName="arrow" presStyleLbl="node1" presStyleIdx="1" presStyleCnt="3"/>
      <dgm:spPr/>
      <dgm:t>
        <a:bodyPr/>
        <a:lstStyle/>
        <a:p>
          <a:endParaRPr lang="ru-RU"/>
        </a:p>
      </dgm:t>
    </dgm:pt>
    <dgm:pt modelId="{A7957C39-8FB0-462E-8D73-01F5B5FBCD3F}" type="pres">
      <dgm:prSet presAssocID="{9E59C670-F74E-41E4-B15E-A451359EB6B6}" presName="descendantArrow" presStyleCnt="0"/>
      <dgm:spPr/>
    </dgm:pt>
    <dgm:pt modelId="{24B0EA84-7404-4BF7-9043-CD173CB74DED}" type="pres">
      <dgm:prSet presAssocID="{9B248405-6C86-466D-B519-152572A2C465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9B8ABC-6B34-43AA-9432-D7CF33A416A3}" type="pres">
      <dgm:prSet presAssocID="{C61048A7-0FF8-4EF7-9939-38329FDF853E}" presName="sp" presStyleCnt="0"/>
      <dgm:spPr/>
    </dgm:pt>
    <dgm:pt modelId="{2E15CEEC-9DEA-48CB-9265-E93D10C7CA4D}" type="pres">
      <dgm:prSet presAssocID="{F67EE818-BA3D-4709-83BA-3CDEE154D3AE}" presName="arrowAndChildren" presStyleCnt="0"/>
      <dgm:spPr/>
    </dgm:pt>
    <dgm:pt modelId="{CB6B1446-EB13-4F27-973B-82A3533E0C41}" type="pres">
      <dgm:prSet presAssocID="{F67EE818-BA3D-4709-83BA-3CDEE154D3AE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5A04EC25-8C9D-48DA-B865-E0863CF6D2B0}" type="pres">
      <dgm:prSet presAssocID="{F67EE818-BA3D-4709-83BA-3CDEE154D3AE}" presName="arrow" presStyleLbl="node1" presStyleIdx="2" presStyleCnt="3" custLinFactNeighborX="1465" custLinFactNeighborY="-47"/>
      <dgm:spPr/>
      <dgm:t>
        <a:bodyPr/>
        <a:lstStyle/>
        <a:p>
          <a:endParaRPr lang="ru-RU"/>
        </a:p>
      </dgm:t>
    </dgm:pt>
    <dgm:pt modelId="{425BE93B-9A9E-4C24-8107-FACD446EFB54}" type="pres">
      <dgm:prSet presAssocID="{F67EE818-BA3D-4709-83BA-3CDEE154D3AE}" presName="descendantArrow" presStyleCnt="0"/>
      <dgm:spPr/>
    </dgm:pt>
    <dgm:pt modelId="{DB1A9586-0756-48AA-9C37-AD2A9047D695}" type="pres">
      <dgm:prSet presAssocID="{59A6E8FC-48EF-479F-A7D9-F9B432BCD2A2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08911B-777A-4EA9-80C0-11FD9CC6D79F}" type="pres">
      <dgm:prSet presAssocID="{9B704B96-2EE0-4D31-96C1-39AC2C8B966D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FA4136-E628-4081-B5C1-EBA5BE40C442}" srcId="{F67EE818-BA3D-4709-83BA-3CDEE154D3AE}" destId="{9B704B96-2EE0-4D31-96C1-39AC2C8B966D}" srcOrd="1" destOrd="0" parTransId="{3B186CA6-4C09-4B12-A4A7-52A245E661B3}" sibTransId="{56EB0E9D-60B5-4D18-99E0-2CF0F90C3BB7}"/>
    <dgm:cxn modelId="{6974A0BA-F2AA-4117-927F-43360E2C48DF}" type="presOf" srcId="{59A6E8FC-48EF-479F-A7D9-F9B432BCD2A2}" destId="{DB1A9586-0756-48AA-9C37-AD2A9047D695}" srcOrd="0" destOrd="0" presId="urn:microsoft.com/office/officeart/2005/8/layout/process4"/>
    <dgm:cxn modelId="{46A3D57E-BEE2-4812-8E4B-01388EC88E04}" srcId="{F67EE818-BA3D-4709-83BA-3CDEE154D3AE}" destId="{59A6E8FC-48EF-479F-A7D9-F9B432BCD2A2}" srcOrd="0" destOrd="0" parTransId="{7E8135CB-42BE-4B4D-9FF9-84E4B3AF7E4C}" sibTransId="{CB946C6D-9692-4305-917B-6F4EAD96B67A}"/>
    <dgm:cxn modelId="{FDC00922-0045-4FDF-A16C-ADCE2800793E}" srcId="{3AF6E81C-32D3-435D-8641-4C8EB525D438}" destId="{F67EE818-BA3D-4709-83BA-3CDEE154D3AE}" srcOrd="0" destOrd="0" parTransId="{6132488A-B868-4DF8-8467-A613D5E3BDEF}" sibTransId="{C61048A7-0FF8-4EF7-9939-38329FDF853E}"/>
    <dgm:cxn modelId="{287581A1-2CD2-422A-BE67-D156B0F3EB58}" type="presOf" srcId="{B7BA4A82-A069-42E7-886D-0A45B5FD94FB}" destId="{08AC0FF5-4C9E-4D4C-9B7C-B3BEDC2B42CB}" srcOrd="0" destOrd="0" presId="urn:microsoft.com/office/officeart/2005/8/layout/process4"/>
    <dgm:cxn modelId="{996AB996-5D5D-4B52-B34A-63B55458D76B}" type="presOf" srcId="{F67EE818-BA3D-4709-83BA-3CDEE154D3AE}" destId="{CB6B1446-EB13-4F27-973B-82A3533E0C41}" srcOrd="0" destOrd="0" presId="urn:microsoft.com/office/officeart/2005/8/layout/process4"/>
    <dgm:cxn modelId="{8AE3294B-09C4-4DF0-A076-9E4F3F0D5355}" type="presOf" srcId="{5D079BF6-1965-40F5-8742-787FEA8052D6}" destId="{F672D2C0-3592-4DBC-82A3-5F267645088F}" srcOrd="1" destOrd="0" presId="urn:microsoft.com/office/officeart/2005/8/layout/process4"/>
    <dgm:cxn modelId="{60EC0AF3-CC67-4D03-827E-F01152CBADEE}" type="presOf" srcId="{9B248405-6C86-466D-B519-152572A2C465}" destId="{24B0EA84-7404-4BF7-9043-CD173CB74DED}" srcOrd="0" destOrd="0" presId="urn:microsoft.com/office/officeart/2005/8/layout/process4"/>
    <dgm:cxn modelId="{E9842D98-830F-4DBB-87D8-44B1D48287C5}" type="presOf" srcId="{9E59C670-F74E-41E4-B15E-A451359EB6B6}" destId="{2F7F39A5-EABC-4A1B-BFA1-4B2F474911A5}" srcOrd="1" destOrd="0" presId="urn:microsoft.com/office/officeart/2005/8/layout/process4"/>
    <dgm:cxn modelId="{82FB5FF4-C1FB-47A0-BD69-4311DA7D6CA4}" srcId="{9E59C670-F74E-41E4-B15E-A451359EB6B6}" destId="{9B248405-6C86-466D-B519-152572A2C465}" srcOrd="0" destOrd="0" parTransId="{1C5AEEEF-86BD-4BC6-8F20-1D78B3703908}" sibTransId="{EA063F17-3049-4473-A593-EF0C37589CA5}"/>
    <dgm:cxn modelId="{776A68EE-1D46-40D3-AD44-841224E4BF76}" srcId="{3AF6E81C-32D3-435D-8641-4C8EB525D438}" destId="{9E59C670-F74E-41E4-B15E-A451359EB6B6}" srcOrd="1" destOrd="0" parTransId="{13EFAA3C-7319-4E9E-976D-099A3ECDD809}" sibTransId="{F51A2256-2F26-4EF1-907B-D1B9A1975529}"/>
    <dgm:cxn modelId="{DC67D472-23C4-4161-B5DE-70FB3D4BCB87}" type="presOf" srcId="{5D079BF6-1965-40F5-8742-787FEA8052D6}" destId="{B2712ACA-C9D1-4B4C-809B-5596CC239960}" srcOrd="0" destOrd="0" presId="urn:microsoft.com/office/officeart/2005/8/layout/process4"/>
    <dgm:cxn modelId="{CBB65230-A244-4820-9FAE-5BC2ADE58F34}" type="presOf" srcId="{F67EE818-BA3D-4709-83BA-3CDEE154D3AE}" destId="{5A04EC25-8C9D-48DA-B865-E0863CF6D2B0}" srcOrd="1" destOrd="0" presId="urn:microsoft.com/office/officeart/2005/8/layout/process4"/>
    <dgm:cxn modelId="{42997529-88EB-4145-B293-92CD0158B089}" srcId="{5D079BF6-1965-40F5-8742-787FEA8052D6}" destId="{B7BA4A82-A069-42E7-886D-0A45B5FD94FB}" srcOrd="2" destOrd="0" parTransId="{AFDCD25C-934C-4B54-8F56-27C27326AD20}" sibTransId="{49065250-B6E9-4688-9872-A7431B929522}"/>
    <dgm:cxn modelId="{592B7948-0E90-4AA2-9067-C12467FE4CF4}" type="presOf" srcId="{9B704B96-2EE0-4D31-96C1-39AC2C8B966D}" destId="{EA08911B-777A-4EA9-80C0-11FD9CC6D79F}" srcOrd="0" destOrd="0" presId="urn:microsoft.com/office/officeart/2005/8/layout/process4"/>
    <dgm:cxn modelId="{39929212-189F-4FD5-91DA-DF0675312336}" srcId="{5D079BF6-1965-40F5-8742-787FEA8052D6}" destId="{741510C7-218F-4197-B354-31EFC1BFAED7}" srcOrd="1" destOrd="0" parTransId="{604C5AB0-8ABF-4880-8994-3F9353B91274}" sibTransId="{880839FB-5878-4809-ABDC-A92CEFD9EC69}"/>
    <dgm:cxn modelId="{BA3DB1F8-9333-4695-8A03-E2B751035FA5}" srcId="{5D079BF6-1965-40F5-8742-787FEA8052D6}" destId="{93678964-CCF8-4D1C-86DA-931A5B6C21BF}" srcOrd="0" destOrd="0" parTransId="{DF59FEFB-2CCE-4B7C-B615-45F665E5DD2A}" sibTransId="{01BE631F-0FFE-4312-85AE-1FAE259CA173}"/>
    <dgm:cxn modelId="{4AC88AE9-B3C3-49C1-BBBE-255D7ED8690A}" type="presOf" srcId="{93678964-CCF8-4D1C-86DA-931A5B6C21BF}" destId="{F3A4B13A-BA7E-47E5-8ADE-3E06E4622195}" srcOrd="0" destOrd="0" presId="urn:microsoft.com/office/officeart/2005/8/layout/process4"/>
    <dgm:cxn modelId="{CE793DA4-9D0C-464E-949F-9A9A77208AD4}" type="presOf" srcId="{741510C7-218F-4197-B354-31EFC1BFAED7}" destId="{832B8E4A-E392-4711-B807-B18C3E97933B}" srcOrd="0" destOrd="0" presId="urn:microsoft.com/office/officeart/2005/8/layout/process4"/>
    <dgm:cxn modelId="{1C83396F-4790-4A30-9D39-76B69DFE71DD}" type="presOf" srcId="{9E59C670-F74E-41E4-B15E-A451359EB6B6}" destId="{EE690DDC-00B6-4635-A7DA-154F41E43DF7}" srcOrd="0" destOrd="0" presId="urn:microsoft.com/office/officeart/2005/8/layout/process4"/>
    <dgm:cxn modelId="{B9504789-5830-45F6-80EA-5F5C64F59812}" type="presOf" srcId="{3AF6E81C-32D3-435D-8641-4C8EB525D438}" destId="{B54D61F3-1DD1-4B63-A88F-1DF1E7D8D9F1}" srcOrd="0" destOrd="0" presId="urn:microsoft.com/office/officeart/2005/8/layout/process4"/>
    <dgm:cxn modelId="{62426270-8D8D-4CA8-B414-FA74D4CAA1FB}" srcId="{3AF6E81C-32D3-435D-8641-4C8EB525D438}" destId="{5D079BF6-1965-40F5-8742-787FEA8052D6}" srcOrd="2" destOrd="0" parTransId="{08D313A3-5A08-49E0-AC13-FB1D4F3D7037}" sibTransId="{48D0137E-7419-4088-8ADD-7D061FDDB921}"/>
    <dgm:cxn modelId="{2A36895E-4835-48BF-9131-2AE8CF593A6E}" type="presParOf" srcId="{B54D61F3-1DD1-4B63-A88F-1DF1E7D8D9F1}" destId="{E6662871-52C4-41D2-869B-F47884E61575}" srcOrd="0" destOrd="0" presId="urn:microsoft.com/office/officeart/2005/8/layout/process4"/>
    <dgm:cxn modelId="{EF7EF367-CD74-45D3-9775-0EE11ED674D9}" type="presParOf" srcId="{E6662871-52C4-41D2-869B-F47884E61575}" destId="{B2712ACA-C9D1-4B4C-809B-5596CC239960}" srcOrd="0" destOrd="0" presId="urn:microsoft.com/office/officeart/2005/8/layout/process4"/>
    <dgm:cxn modelId="{B4EB7669-5757-4017-851A-9FE2A6BF0D61}" type="presParOf" srcId="{E6662871-52C4-41D2-869B-F47884E61575}" destId="{F672D2C0-3592-4DBC-82A3-5F267645088F}" srcOrd="1" destOrd="0" presId="urn:microsoft.com/office/officeart/2005/8/layout/process4"/>
    <dgm:cxn modelId="{9E046CBC-58FC-406B-9BB3-A4071280B9B8}" type="presParOf" srcId="{E6662871-52C4-41D2-869B-F47884E61575}" destId="{DB849452-5586-42F6-B3DA-BE6BF3CEF059}" srcOrd="2" destOrd="0" presId="urn:microsoft.com/office/officeart/2005/8/layout/process4"/>
    <dgm:cxn modelId="{E36A00C2-0FFA-47CF-8EC8-970E789CE22B}" type="presParOf" srcId="{DB849452-5586-42F6-B3DA-BE6BF3CEF059}" destId="{F3A4B13A-BA7E-47E5-8ADE-3E06E4622195}" srcOrd="0" destOrd="0" presId="urn:microsoft.com/office/officeart/2005/8/layout/process4"/>
    <dgm:cxn modelId="{F9BC9B62-3C3B-48D6-BFC8-E7F592063B7F}" type="presParOf" srcId="{DB849452-5586-42F6-B3DA-BE6BF3CEF059}" destId="{832B8E4A-E392-4711-B807-B18C3E97933B}" srcOrd="1" destOrd="0" presId="urn:microsoft.com/office/officeart/2005/8/layout/process4"/>
    <dgm:cxn modelId="{5789135E-C267-4AC8-AF5D-C65B9E263658}" type="presParOf" srcId="{DB849452-5586-42F6-B3DA-BE6BF3CEF059}" destId="{08AC0FF5-4C9E-4D4C-9B7C-B3BEDC2B42CB}" srcOrd="2" destOrd="0" presId="urn:microsoft.com/office/officeart/2005/8/layout/process4"/>
    <dgm:cxn modelId="{8E470167-F097-4936-8CED-8C9AFCDAB9B9}" type="presParOf" srcId="{B54D61F3-1DD1-4B63-A88F-1DF1E7D8D9F1}" destId="{6D1C785E-5D9B-4EDD-B156-1D9EC46CA956}" srcOrd="1" destOrd="0" presId="urn:microsoft.com/office/officeart/2005/8/layout/process4"/>
    <dgm:cxn modelId="{9DC6CA36-5308-4629-8CF7-705C8A877E18}" type="presParOf" srcId="{B54D61F3-1DD1-4B63-A88F-1DF1E7D8D9F1}" destId="{9F4C9EC6-34E6-46BC-8ABA-B5CB14E8624D}" srcOrd="2" destOrd="0" presId="urn:microsoft.com/office/officeart/2005/8/layout/process4"/>
    <dgm:cxn modelId="{F86C21BF-9308-40EB-8A6E-95F60CBAFFA6}" type="presParOf" srcId="{9F4C9EC6-34E6-46BC-8ABA-B5CB14E8624D}" destId="{EE690DDC-00B6-4635-A7DA-154F41E43DF7}" srcOrd="0" destOrd="0" presId="urn:microsoft.com/office/officeart/2005/8/layout/process4"/>
    <dgm:cxn modelId="{EB64B6ED-4036-4825-BC35-171015362FE2}" type="presParOf" srcId="{9F4C9EC6-34E6-46BC-8ABA-B5CB14E8624D}" destId="{2F7F39A5-EABC-4A1B-BFA1-4B2F474911A5}" srcOrd="1" destOrd="0" presId="urn:microsoft.com/office/officeart/2005/8/layout/process4"/>
    <dgm:cxn modelId="{5CCEA18A-B9AC-451E-BCDB-0F79D680E7CB}" type="presParOf" srcId="{9F4C9EC6-34E6-46BC-8ABA-B5CB14E8624D}" destId="{A7957C39-8FB0-462E-8D73-01F5B5FBCD3F}" srcOrd="2" destOrd="0" presId="urn:microsoft.com/office/officeart/2005/8/layout/process4"/>
    <dgm:cxn modelId="{C2A7F407-4934-4EC5-8482-E428042DED1F}" type="presParOf" srcId="{A7957C39-8FB0-462E-8D73-01F5B5FBCD3F}" destId="{24B0EA84-7404-4BF7-9043-CD173CB74DED}" srcOrd="0" destOrd="0" presId="urn:microsoft.com/office/officeart/2005/8/layout/process4"/>
    <dgm:cxn modelId="{898D9F3C-DC15-4BB0-B9EA-F7A739B2AE4A}" type="presParOf" srcId="{B54D61F3-1DD1-4B63-A88F-1DF1E7D8D9F1}" destId="{649B8ABC-6B34-43AA-9432-D7CF33A416A3}" srcOrd="3" destOrd="0" presId="urn:microsoft.com/office/officeart/2005/8/layout/process4"/>
    <dgm:cxn modelId="{A962F718-306C-4DB2-B6A7-54567EF962C7}" type="presParOf" srcId="{B54D61F3-1DD1-4B63-A88F-1DF1E7D8D9F1}" destId="{2E15CEEC-9DEA-48CB-9265-E93D10C7CA4D}" srcOrd="4" destOrd="0" presId="urn:microsoft.com/office/officeart/2005/8/layout/process4"/>
    <dgm:cxn modelId="{60520D55-C523-4818-89A9-FBBF1F51AD3C}" type="presParOf" srcId="{2E15CEEC-9DEA-48CB-9265-E93D10C7CA4D}" destId="{CB6B1446-EB13-4F27-973B-82A3533E0C41}" srcOrd="0" destOrd="0" presId="urn:microsoft.com/office/officeart/2005/8/layout/process4"/>
    <dgm:cxn modelId="{305A66BD-69CC-4C6F-B0A7-0E3FF4293AFC}" type="presParOf" srcId="{2E15CEEC-9DEA-48CB-9265-E93D10C7CA4D}" destId="{5A04EC25-8C9D-48DA-B865-E0863CF6D2B0}" srcOrd="1" destOrd="0" presId="urn:microsoft.com/office/officeart/2005/8/layout/process4"/>
    <dgm:cxn modelId="{18A9FA5A-D0ED-4045-8741-67F9181078DA}" type="presParOf" srcId="{2E15CEEC-9DEA-48CB-9265-E93D10C7CA4D}" destId="{425BE93B-9A9E-4C24-8107-FACD446EFB54}" srcOrd="2" destOrd="0" presId="urn:microsoft.com/office/officeart/2005/8/layout/process4"/>
    <dgm:cxn modelId="{93A255D3-7B82-4959-9D25-A998474A536B}" type="presParOf" srcId="{425BE93B-9A9E-4C24-8107-FACD446EFB54}" destId="{DB1A9586-0756-48AA-9C37-AD2A9047D695}" srcOrd="0" destOrd="0" presId="urn:microsoft.com/office/officeart/2005/8/layout/process4"/>
    <dgm:cxn modelId="{A9253336-A511-408E-B711-F6B4C9D41FE5}" type="presParOf" srcId="{425BE93B-9A9E-4C24-8107-FACD446EFB54}" destId="{EA08911B-777A-4EA9-80C0-11FD9CC6D79F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72D2C0-3592-4DBC-82A3-5F267645088F}">
      <dsp:nvSpPr>
        <dsp:cNvPr id="0" name=""/>
        <dsp:cNvSpPr/>
      </dsp:nvSpPr>
      <dsp:spPr>
        <a:xfrm>
          <a:off x="0" y="3252024"/>
          <a:ext cx="4913931" cy="1067386"/>
        </a:xfrm>
        <a:prstGeom prst="rect">
          <a:avLst/>
        </a:prstGeom>
        <a:solidFill>
          <a:srgbClr val="FFC000"/>
        </a:solidFill>
        <a:ln w="25400" cap="flat" cmpd="sng" algn="ctr">
          <a:solidFill>
            <a:srgbClr val="D8E0C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</a:rPr>
            <a:t>В ДЕНЬ ПОЛУЧЕНИЯ КРЕДИТА</a:t>
          </a:r>
          <a:endParaRPr lang="ru-RU" sz="1600" kern="1200" dirty="0"/>
        </a:p>
      </dsp:txBody>
      <dsp:txXfrm>
        <a:off x="0" y="3252024"/>
        <a:ext cx="4913931" cy="576388"/>
      </dsp:txXfrm>
    </dsp:sp>
    <dsp:sp modelId="{F3A4B13A-BA7E-47E5-8ADE-3E06E4622195}">
      <dsp:nvSpPr>
        <dsp:cNvPr id="0" name=""/>
        <dsp:cNvSpPr/>
      </dsp:nvSpPr>
      <dsp:spPr>
        <a:xfrm>
          <a:off x="2399" y="3829175"/>
          <a:ext cx="1636377" cy="490998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latin typeface="Arial" panose="020B0604020202020204" pitchFamily="34" charset="0"/>
            </a:rPr>
            <a:t>принесите подписанный Договор купли продажи/ДДУ/Договор подряда в офис Банка</a:t>
          </a:r>
          <a:endParaRPr lang="ru-RU" sz="800" kern="1200" dirty="0">
            <a:latin typeface="Arial" panose="020B0604020202020204" pitchFamily="34" charset="0"/>
          </a:endParaRPr>
        </a:p>
      </dsp:txBody>
      <dsp:txXfrm>
        <a:off x="2399" y="3829175"/>
        <a:ext cx="1636377" cy="490998"/>
      </dsp:txXfrm>
    </dsp:sp>
    <dsp:sp modelId="{832B8E4A-E392-4711-B807-B18C3E97933B}">
      <dsp:nvSpPr>
        <dsp:cNvPr id="0" name=""/>
        <dsp:cNvSpPr/>
      </dsp:nvSpPr>
      <dsp:spPr>
        <a:xfrm>
          <a:off x="1638776" y="3829175"/>
          <a:ext cx="1636377" cy="490998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latin typeface="Arial" panose="020B0604020202020204" pitchFamily="34" charset="0"/>
            </a:rPr>
            <a:t>подпишите кредитно-обеспечительную документацию (кредитные средства будут направлены на аккредитив)</a:t>
          </a:r>
          <a:endParaRPr lang="ru-RU" sz="800" kern="1200" dirty="0">
            <a:latin typeface="Arial" panose="020B0604020202020204" pitchFamily="34" charset="0"/>
          </a:endParaRPr>
        </a:p>
      </dsp:txBody>
      <dsp:txXfrm>
        <a:off x="1638776" y="3829175"/>
        <a:ext cx="1636377" cy="490998"/>
      </dsp:txXfrm>
    </dsp:sp>
    <dsp:sp modelId="{08AC0FF5-4C9E-4D4C-9B7C-B3BEDC2B42CB}">
      <dsp:nvSpPr>
        <dsp:cNvPr id="0" name=""/>
        <dsp:cNvSpPr/>
      </dsp:nvSpPr>
      <dsp:spPr>
        <a:xfrm>
          <a:off x="3275154" y="3829175"/>
          <a:ext cx="1636377" cy="490998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smtClean="0">
              <a:latin typeface="Arial" panose="020B0604020202020204" pitchFamily="34" charset="0"/>
            </a:rPr>
            <a:t>зарегистрируйте в ФРС залог в пользу Банка</a:t>
          </a:r>
          <a:r>
            <a:rPr lang="en-US" sz="800" kern="1200" smtClean="0">
              <a:latin typeface="Arial" panose="020B0604020202020204" pitchFamily="34" charset="0"/>
            </a:rPr>
            <a:t>*</a:t>
          </a:r>
          <a:endParaRPr lang="ru-RU" sz="800" kern="1200" dirty="0">
            <a:latin typeface="Arial" panose="020B0604020202020204" pitchFamily="34" charset="0"/>
          </a:endParaRPr>
        </a:p>
      </dsp:txBody>
      <dsp:txXfrm>
        <a:off x="3275154" y="3829175"/>
        <a:ext cx="1636377" cy="490998"/>
      </dsp:txXfrm>
    </dsp:sp>
    <dsp:sp modelId="{2F7F39A5-EABC-4A1B-BFA1-4B2F474911A5}">
      <dsp:nvSpPr>
        <dsp:cNvPr id="0" name=""/>
        <dsp:cNvSpPr/>
      </dsp:nvSpPr>
      <dsp:spPr>
        <a:xfrm rot="10800000">
          <a:off x="0" y="1626394"/>
          <a:ext cx="4913931" cy="1641641"/>
        </a:xfrm>
        <a:prstGeom prst="upArrowCallout">
          <a:avLst/>
        </a:prstGeom>
        <a:solidFill>
          <a:srgbClr val="FFC000"/>
        </a:solidFill>
        <a:ln w="25400" cap="flat" cmpd="sng" algn="ctr">
          <a:solidFill>
            <a:srgbClr val="D8E0C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</a:rPr>
            <a:t>ПОСЛЕ ПОЛУЧЕНИЯ ПОЛОЖИТЕЛЬНОГО РЕШЕНИЯ ПО ЗАЯВКЕ НА КРЕДИТ</a:t>
          </a:r>
          <a:endParaRPr lang="ru-RU" sz="1600" kern="1200" dirty="0"/>
        </a:p>
      </dsp:txBody>
      <dsp:txXfrm rot="-10800000">
        <a:off x="0" y="1626394"/>
        <a:ext cx="4913931" cy="576216"/>
      </dsp:txXfrm>
    </dsp:sp>
    <dsp:sp modelId="{24B0EA84-7404-4BF7-9043-CD173CB74DED}">
      <dsp:nvSpPr>
        <dsp:cNvPr id="0" name=""/>
        <dsp:cNvSpPr/>
      </dsp:nvSpPr>
      <dsp:spPr>
        <a:xfrm>
          <a:off x="0" y="2202610"/>
          <a:ext cx="4913931" cy="49085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800" kern="1200" dirty="0" smtClean="0">
              <a:latin typeface="Arial" panose="020B0604020202020204" pitchFamily="34" charset="0"/>
            </a:rPr>
            <a:t>подберите объект в соответствии с целью ипотечного кредита и предоставьте документы по объекту недвижимости (полный перечень документов размещен на сайте Банка</a:t>
          </a:r>
          <a:r>
            <a:rPr lang="en-US" altLang="ru-RU" sz="800" kern="1200" dirty="0" smtClean="0">
              <a:latin typeface="Arial" panose="020B0604020202020204" pitchFamily="34" charset="0"/>
            </a:rPr>
            <a:t>)</a:t>
          </a:r>
          <a:endParaRPr lang="ru-RU" sz="800" kern="1200" dirty="0">
            <a:latin typeface="Arial" panose="020B0604020202020204" pitchFamily="34" charset="0"/>
          </a:endParaRPr>
        </a:p>
      </dsp:txBody>
      <dsp:txXfrm>
        <a:off x="0" y="2202610"/>
        <a:ext cx="4913931" cy="490850"/>
      </dsp:txXfrm>
    </dsp:sp>
    <dsp:sp modelId="{5A04EC25-8C9D-48DA-B865-E0863CF6D2B0}">
      <dsp:nvSpPr>
        <dsp:cNvPr id="0" name=""/>
        <dsp:cNvSpPr/>
      </dsp:nvSpPr>
      <dsp:spPr>
        <a:xfrm rot="10800000">
          <a:off x="0" y="0"/>
          <a:ext cx="4913931" cy="1641641"/>
        </a:xfrm>
        <a:prstGeom prst="upArrowCallout">
          <a:avLst/>
        </a:prstGeom>
        <a:solidFill>
          <a:srgbClr val="FFC000"/>
        </a:solidFill>
        <a:ln w="25400" cap="flat" cmpd="sng" algn="ctr">
          <a:solidFill>
            <a:srgbClr val="D8E0C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kern="1200" dirty="0" smtClean="0">
              <a:latin typeface="Arial" panose="020B0604020202020204" pitchFamily="34" charset="0"/>
            </a:rPr>
            <a:t>ПОДАЙТЕ ЗАЯВКУ</a:t>
          </a:r>
          <a:endParaRPr lang="ru-RU" sz="1600" kern="1200" dirty="0"/>
        </a:p>
      </dsp:txBody>
      <dsp:txXfrm rot="-10800000">
        <a:off x="0" y="0"/>
        <a:ext cx="4913931" cy="576216"/>
      </dsp:txXfrm>
    </dsp:sp>
    <dsp:sp modelId="{DB1A9586-0756-48AA-9C37-AD2A9047D695}">
      <dsp:nvSpPr>
        <dsp:cNvPr id="0" name=""/>
        <dsp:cNvSpPr/>
      </dsp:nvSpPr>
      <dsp:spPr>
        <a:xfrm>
          <a:off x="0" y="576979"/>
          <a:ext cx="2456965" cy="49085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800" kern="1200" dirty="0" smtClean="0">
              <a:latin typeface="Arial" panose="020B0604020202020204" pitchFamily="34" charset="0"/>
            </a:rPr>
            <a:t>предъявите паспорт, документы о семейном положении/наличии детей и документы, подтверждающие финансовое состояние и трудовую занятость</a:t>
          </a:r>
          <a:endParaRPr lang="ru-RU" sz="800" kern="1200" dirty="0"/>
        </a:p>
      </dsp:txBody>
      <dsp:txXfrm>
        <a:off x="0" y="576979"/>
        <a:ext cx="2456965" cy="490850"/>
      </dsp:txXfrm>
    </dsp:sp>
    <dsp:sp modelId="{EA08911B-777A-4EA9-80C0-11FD9CC6D79F}">
      <dsp:nvSpPr>
        <dsp:cNvPr id="0" name=""/>
        <dsp:cNvSpPr/>
      </dsp:nvSpPr>
      <dsp:spPr>
        <a:xfrm>
          <a:off x="2456965" y="576979"/>
          <a:ext cx="2456965" cy="49085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800" kern="1200" dirty="0" smtClean="0">
              <a:latin typeface="Arial" panose="020B0604020202020204" pitchFamily="34" charset="0"/>
            </a:rPr>
            <a:t>сообщите работнику банка номер СНИЛС и цель кредита</a:t>
          </a:r>
          <a:endParaRPr lang="ru-RU" sz="800" kern="1200" dirty="0">
            <a:latin typeface="Arial" panose="020B0604020202020204" pitchFamily="34" charset="0"/>
          </a:endParaRPr>
        </a:p>
      </dsp:txBody>
      <dsp:txXfrm>
        <a:off x="2456965" y="576979"/>
        <a:ext cx="2456965" cy="4908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492"/>
          </a:xfrm>
          <a:prstGeom prst="rect">
            <a:avLst/>
          </a:prstGeom>
        </p:spPr>
        <p:txBody>
          <a:bodyPr vert="horz" lIns="91107" tIns="45554" rIns="91107" bIns="45554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1"/>
            <a:ext cx="2946400" cy="496492"/>
          </a:xfrm>
          <a:prstGeom prst="rect">
            <a:avLst/>
          </a:prstGeom>
        </p:spPr>
        <p:txBody>
          <a:bodyPr vert="horz" lIns="91107" tIns="45554" rIns="91107" bIns="45554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79295956-5B59-4A14-A67C-DDED4B972704}" type="datetimeFigureOut">
              <a:rPr lang="ru-RU"/>
              <a:pPr>
                <a:defRPr/>
              </a:pPr>
              <a:t>27.10.2020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23050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07" tIns="45554" rIns="91107" bIns="45554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15867"/>
            <a:ext cx="5438775" cy="4468420"/>
          </a:xfrm>
          <a:prstGeom prst="rect">
            <a:avLst/>
          </a:prstGeom>
        </p:spPr>
        <p:txBody>
          <a:bodyPr vert="horz" lIns="91107" tIns="45554" rIns="91107" bIns="45554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137"/>
            <a:ext cx="2946400" cy="496491"/>
          </a:xfrm>
          <a:prstGeom prst="rect">
            <a:avLst/>
          </a:prstGeom>
        </p:spPr>
        <p:txBody>
          <a:bodyPr vert="horz" lIns="91107" tIns="45554" rIns="91107" bIns="45554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30137"/>
            <a:ext cx="2946400" cy="496491"/>
          </a:xfrm>
          <a:prstGeom prst="rect">
            <a:avLst/>
          </a:prstGeom>
        </p:spPr>
        <p:txBody>
          <a:bodyPr vert="horz" wrap="square" lIns="91107" tIns="45554" rIns="91107" bIns="4555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81B9E4B-B2BD-4774-B7F3-22DCC33D78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8310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3815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77888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17625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757363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197879" algn="l" defTabSz="87915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637455" algn="l" defTabSz="87915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077031" algn="l" defTabSz="87915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516607" algn="l" defTabSz="87915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5925" y="1243013"/>
            <a:ext cx="5969000" cy="33575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4D83F-0AD2-440F-8C5A-147DF78BBE7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669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5925" y="1243013"/>
            <a:ext cx="5969000" cy="33575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4D83F-0AD2-440F-8C5A-147DF78BBE7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014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5925" y="1243013"/>
            <a:ext cx="5969000" cy="33575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4D83F-0AD2-440F-8C5A-147DF78BBE7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0148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1B9E4B-B2BD-4774-B7F3-22DCC33D7869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2534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5925" y="1243013"/>
            <a:ext cx="5969000" cy="33575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4D83F-0AD2-440F-8C5A-147DF78BBE7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0148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5FBB0-32B5-354E-A96B-3A0F851314AF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26073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5FBB0-32B5-354E-A96B-3A0F851314AF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53823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5FBB0-32B5-354E-A96B-3A0F851314AF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1522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3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395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79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187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5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979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375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77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16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BDD05-B660-4AA5-9DD7-60B90C4F4D1D}" type="datetimeFigureOut">
              <a:rPr lang="ru-RU"/>
              <a:pPr>
                <a:defRPr/>
              </a:pPr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BB9E8-7EFB-4344-98B2-C680EF117E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8000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87F81-00AF-47BC-AFBE-CE749A9D9DB2}" type="datetimeFigureOut">
              <a:rPr lang="ru-RU"/>
              <a:pPr>
                <a:defRPr/>
              </a:pPr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39583-6F9C-49CC-9751-91FA313A86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0124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6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6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C54D8-D37E-47A9-86DA-3C7CECA2761F}" type="datetimeFigureOut">
              <a:rPr lang="ru-RU"/>
              <a:pPr>
                <a:defRPr/>
              </a:pPr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F6C19-52D9-448C-9202-94EC0F7A55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63964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10/27/2020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11970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45227-5F6E-416C-A30E-CE75179CD3FD}" type="datetimeFigureOut">
              <a:rPr lang="ru-RU"/>
              <a:pPr>
                <a:defRPr/>
              </a:pPr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DB1D7-0F8B-42AC-8307-BB8C7F6725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6685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4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3958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791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187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583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1979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3752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0771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166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F626A-FE71-4179-99A0-F0758A41366E}" type="datetimeFigureOut">
              <a:rPr lang="ru-RU"/>
              <a:pPr>
                <a:defRPr/>
              </a:pPr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B53C1-EC5B-4255-BD34-7D061BF011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9130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1A2DF-C3B8-415B-A0B2-337A9CDF7E46}" type="datetimeFigureOut">
              <a:rPr lang="ru-RU"/>
              <a:pPr>
                <a:defRPr/>
              </a:pPr>
              <a:t>27.10.2020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73B91-465E-41C1-B3FB-8BF026197A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581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9587" indent="0">
              <a:buNone/>
              <a:defRPr sz="1900" b="1"/>
            </a:lvl2pPr>
            <a:lvl3pPr marL="879174" indent="0">
              <a:buNone/>
              <a:defRPr sz="1700" b="1"/>
            </a:lvl3pPr>
            <a:lvl4pPr marL="1318761" indent="0">
              <a:buNone/>
              <a:defRPr sz="1600" b="1"/>
            </a:lvl4pPr>
            <a:lvl5pPr marL="1758347" indent="0">
              <a:buNone/>
              <a:defRPr sz="1600" b="1"/>
            </a:lvl5pPr>
            <a:lvl6pPr marL="2197934" indent="0">
              <a:buNone/>
              <a:defRPr sz="1600" b="1"/>
            </a:lvl6pPr>
            <a:lvl7pPr marL="2637521" indent="0">
              <a:buNone/>
              <a:defRPr sz="1600" b="1"/>
            </a:lvl7pPr>
            <a:lvl8pPr marL="3077108" indent="0">
              <a:buNone/>
              <a:defRPr sz="1600" b="1"/>
            </a:lvl8pPr>
            <a:lvl9pPr marL="351669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7"/>
            <a:ext cx="5389034" cy="63976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9587" indent="0">
              <a:buNone/>
              <a:defRPr sz="1900" b="1"/>
            </a:lvl2pPr>
            <a:lvl3pPr marL="879174" indent="0">
              <a:buNone/>
              <a:defRPr sz="1700" b="1"/>
            </a:lvl3pPr>
            <a:lvl4pPr marL="1318761" indent="0">
              <a:buNone/>
              <a:defRPr sz="1600" b="1"/>
            </a:lvl4pPr>
            <a:lvl5pPr marL="1758347" indent="0">
              <a:buNone/>
              <a:defRPr sz="1600" b="1"/>
            </a:lvl5pPr>
            <a:lvl6pPr marL="2197934" indent="0">
              <a:buNone/>
              <a:defRPr sz="1600" b="1"/>
            </a:lvl6pPr>
            <a:lvl7pPr marL="2637521" indent="0">
              <a:buNone/>
              <a:defRPr sz="1600" b="1"/>
            </a:lvl7pPr>
            <a:lvl8pPr marL="3077108" indent="0">
              <a:buNone/>
              <a:defRPr sz="1600" b="1"/>
            </a:lvl8pPr>
            <a:lvl9pPr marL="351669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4" cy="395128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7AD27-959B-45D5-8F1C-F87575CF794D}" type="datetimeFigureOut">
              <a:rPr lang="ru-RU"/>
              <a:pPr>
                <a:defRPr/>
              </a:pPr>
              <a:t>27.10.2020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23EA9-A88C-495B-B91E-CB23C4E708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322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B4204-7C11-4EBE-A466-28D4D3F4084F}" type="datetimeFigureOut">
              <a:rPr lang="ru-RU"/>
              <a:pPr>
                <a:defRPr/>
              </a:pPr>
              <a:t>27.10.2020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CD37C-68FD-4C40-A1EE-70D3E8A810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347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4912E-59BD-40D6-8CA9-48FA7028D89B}" type="datetimeFigureOut">
              <a:rPr lang="ru-RU"/>
              <a:pPr>
                <a:defRPr/>
              </a:pPr>
              <a:t>27.10.2020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F65B8-B6BB-460C-8D38-CE231FAABB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4527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4"/>
            <a:ext cx="4011084" cy="1162051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8" y="273058"/>
            <a:ext cx="6815666" cy="5853113"/>
          </a:xfrm>
        </p:spPr>
        <p:txBody>
          <a:bodyPr/>
          <a:lstStyle>
            <a:lvl1pPr>
              <a:defRPr sz="30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39587" indent="0">
              <a:buNone/>
              <a:defRPr sz="1100"/>
            </a:lvl2pPr>
            <a:lvl3pPr marL="879174" indent="0">
              <a:buNone/>
              <a:defRPr sz="1000"/>
            </a:lvl3pPr>
            <a:lvl4pPr marL="1318761" indent="0">
              <a:buNone/>
              <a:defRPr sz="900"/>
            </a:lvl4pPr>
            <a:lvl5pPr marL="1758347" indent="0">
              <a:buNone/>
              <a:defRPr sz="900"/>
            </a:lvl5pPr>
            <a:lvl6pPr marL="2197934" indent="0">
              <a:buNone/>
              <a:defRPr sz="900"/>
            </a:lvl6pPr>
            <a:lvl7pPr marL="2637521" indent="0">
              <a:buNone/>
              <a:defRPr sz="900"/>
            </a:lvl7pPr>
            <a:lvl8pPr marL="3077108" indent="0">
              <a:buNone/>
              <a:defRPr sz="900"/>
            </a:lvl8pPr>
            <a:lvl9pPr marL="351669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52EBD-0511-4D66-8581-3218D1E6590B}" type="datetimeFigureOut">
              <a:rPr lang="ru-RU"/>
              <a:pPr>
                <a:defRPr/>
              </a:pPr>
              <a:t>27.10.2020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52852-FE35-4D3A-9B3A-C0CE482C73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8308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000"/>
            </a:lvl1pPr>
            <a:lvl2pPr marL="439587" indent="0">
              <a:buNone/>
              <a:defRPr sz="2700"/>
            </a:lvl2pPr>
            <a:lvl3pPr marL="879174" indent="0">
              <a:buNone/>
              <a:defRPr sz="2300"/>
            </a:lvl3pPr>
            <a:lvl4pPr marL="1318761" indent="0">
              <a:buNone/>
              <a:defRPr sz="1900"/>
            </a:lvl4pPr>
            <a:lvl5pPr marL="1758347" indent="0">
              <a:buNone/>
              <a:defRPr sz="1900"/>
            </a:lvl5pPr>
            <a:lvl6pPr marL="2197934" indent="0">
              <a:buNone/>
              <a:defRPr sz="1900"/>
            </a:lvl6pPr>
            <a:lvl7pPr marL="2637521" indent="0">
              <a:buNone/>
              <a:defRPr sz="1900"/>
            </a:lvl7pPr>
            <a:lvl8pPr marL="3077108" indent="0">
              <a:buNone/>
              <a:defRPr sz="1900"/>
            </a:lvl8pPr>
            <a:lvl9pPr marL="3516695" indent="0">
              <a:buNone/>
              <a:defRPr sz="19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44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39587" indent="0">
              <a:buNone/>
              <a:defRPr sz="1100"/>
            </a:lvl2pPr>
            <a:lvl3pPr marL="879174" indent="0">
              <a:buNone/>
              <a:defRPr sz="1000"/>
            </a:lvl3pPr>
            <a:lvl4pPr marL="1318761" indent="0">
              <a:buNone/>
              <a:defRPr sz="900"/>
            </a:lvl4pPr>
            <a:lvl5pPr marL="1758347" indent="0">
              <a:buNone/>
              <a:defRPr sz="900"/>
            </a:lvl5pPr>
            <a:lvl6pPr marL="2197934" indent="0">
              <a:buNone/>
              <a:defRPr sz="900"/>
            </a:lvl6pPr>
            <a:lvl7pPr marL="2637521" indent="0">
              <a:buNone/>
              <a:defRPr sz="900"/>
            </a:lvl7pPr>
            <a:lvl8pPr marL="3077108" indent="0">
              <a:buNone/>
              <a:defRPr sz="900"/>
            </a:lvl8pPr>
            <a:lvl9pPr marL="351669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4FD86-5B36-487C-8D70-A7CC6EBC07F1}" type="datetimeFigureOut">
              <a:rPr lang="ru-RU"/>
              <a:pPr>
                <a:defRPr/>
              </a:pPr>
              <a:t>27.10.2020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B635C-4E5A-4084-8E77-48222C0060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0096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915" tIns="43958" rIns="87915" bIns="4395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5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915" tIns="43958" rIns="87915" bIns="4395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87915" tIns="43958" rIns="87915" bIns="43958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BFE8972-F35A-4ED3-BDE6-07DF1661D5E1}" type="datetimeFigureOut">
              <a:rPr lang="ru-RU"/>
              <a:pPr>
                <a:defRPr/>
              </a:pPr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87915" tIns="43958" rIns="87915" bIns="43958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wrap="square" lIns="87915" tIns="43958" rIns="87915" bIns="4395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D92CBA1-13A7-4CA4-BA14-1A06B534E9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anose="020F0502020204030204" pitchFamily="34" charset="0"/>
        </a:defRPr>
      </a:lvl5pPr>
      <a:lvl6pPr marL="439587" algn="ctr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anose="020F0502020204030204" pitchFamily="34" charset="0"/>
        </a:defRPr>
      </a:lvl6pPr>
      <a:lvl7pPr marL="879174" algn="ctr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anose="020F0502020204030204" pitchFamily="34" charset="0"/>
        </a:defRPr>
      </a:lvl7pPr>
      <a:lvl8pPr marL="1318761" algn="ctr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anose="020F0502020204030204" pitchFamily="34" charset="0"/>
        </a:defRPr>
      </a:lvl8pPr>
      <a:lvl9pPr marL="1758347" algn="ctr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28621" indent="-32862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12805" indent="-27464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098577" indent="-21908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38327" indent="-21908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78074" indent="-21908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7728" indent="-219793" algn="l" defTabSz="879174" rtl="0" eaLnBrk="1" latinLnBrk="0" hangingPunct="1">
        <a:spcBef>
          <a:spcPct val="20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57315" indent="-219793" algn="l" defTabSz="879174" rtl="0" eaLnBrk="1" latinLnBrk="0" hangingPunct="1">
        <a:spcBef>
          <a:spcPct val="20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96902" indent="-219793" algn="l" defTabSz="879174" rtl="0" eaLnBrk="1" latinLnBrk="0" hangingPunct="1">
        <a:spcBef>
          <a:spcPct val="20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36488" indent="-219793" algn="l" defTabSz="879174" rtl="0" eaLnBrk="1" latinLnBrk="0" hangingPunct="1">
        <a:spcBef>
          <a:spcPct val="20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7917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9587" algn="l" defTabSz="87917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79174" algn="l" defTabSz="87917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18761" algn="l" defTabSz="87917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58347" algn="l" defTabSz="87917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97934" algn="l" defTabSz="87917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37521" algn="l" defTabSz="87917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77108" algn="l" defTabSz="87917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516695" algn="l" defTabSz="87917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1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png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1658938"/>
          </a:xfrm>
          <a:prstGeom prst="rect">
            <a:avLst/>
          </a:prstGeom>
          <a:gradFill>
            <a:gsLst>
              <a:gs pos="0">
                <a:srgbClr val="CAE9F8">
                  <a:alpha val="80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915" tIns="43958" rIns="87915" bIns="43958" anchor="ctr"/>
          <a:lstStyle/>
          <a:p>
            <a:pPr algn="ctr">
              <a:defRPr/>
            </a:pPr>
            <a:endParaRPr lang="ru-RU">
              <a:latin typeface="Arial Narrow" panose="020B0606020202030204" pitchFamily="34" charset="0"/>
            </a:endParaRPr>
          </a:p>
        </p:txBody>
      </p:sp>
      <p:pic>
        <p:nvPicPr>
          <p:cNvPr id="307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40314"/>
            <a:ext cx="12192000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 bwMode="auto">
          <a:xfrm>
            <a:off x="1571629" y="2547938"/>
            <a:ext cx="49213" cy="862012"/>
          </a:xfrm>
          <a:prstGeom prst="rect">
            <a:avLst/>
          </a:prstGeom>
          <a:solidFill>
            <a:srgbClr val="FFD10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915" tIns="43958" rIns="87915" bIns="43958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pic>
        <p:nvPicPr>
          <p:cNvPr id="3078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413" y="3573464"/>
            <a:ext cx="4591050" cy="270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TextBox 22"/>
          <p:cNvSpPr txBox="1">
            <a:spLocks noChangeArrowheads="1"/>
          </p:cNvSpPr>
          <p:nvPr/>
        </p:nvSpPr>
        <p:spPr bwMode="auto">
          <a:xfrm>
            <a:off x="1655764" y="2564904"/>
            <a:ext cx="7956550" cy="82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915" tIns="43958" rIns="87915" bIns="43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7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ru-RU" altLang="ru-RU" sz="2400" b="1" dirty="0" smtClean="0">
                <a:solidFill>
                  <a:srgbClr val="35663B"/>
                </a:solidFill>
                <a:latin typeface="Arial" panose="020B0604020202020204" pitchFamily="34" charset="0"/>
              </a:rPr>
              <a:t>РОССЕЛЬХОЗБАНК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2400" b="1" dirty="0" smtClean="0">
                <a:solidFill>
                  <a:srgbClr val="35663B"/>
                </a:solidFill>
                <a:latin typeface="Arial" panose="020B0604020202020204" pitchFamily="34" charset="0"/>
              </a:rPr>
              <a:t>СЕЛЬСКАЯ </a:t>
            </a:r>
            <a:r>
              <a:rPr lang="ru-RU" altLang="ru-RU" sz="2400" b="1" dirty="0">
                <a:solidFill>
                  <a:srgbClr val="35663B"/>
                </a:solidFill>
                <a:latin typeface="Arial" panose="020B0604020202020204" pitchFamily="34" charset="0"/>
              </a:rPr>
              <a:t>ИПОТЕКА </a:t>
            </a:r>
          </a:p>
        </p:txBody>
      </p:sp>
      <p:grpSp>
        <p:nvGrpSpPr>
          <p:cNvPr id="3080" name="Группа 7"/>
          <p:cNvGrpSpPr>
            <a:grpSpLocks/>
          </p:cNvGrpSpPr>
          <p:nvPr/>
        </p:nvGrpSpPr>
        <p:grpSpPr bwMode="auto">
          <a:xfrm>
            <a:off x="9598025" y="2546350"/>
            <a:ext cx="1301750" cy="863600"/>
            <a:chOff x="7812360" y="2709863"/>
            <a:chExt cx="1201464" cy="863600"/>
          </a:xfrm>
        </p:grpSpPr>
        <p:pic>
          <p:nvPicPr>
            <p:cNvPr id="3083" name="Picture 2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967" r="7381"/>
            <a:stretch>
              <a:fillRect/>
            </a:stretch>
          </p:blipFill>
          <p:spPr bwMode="auto">
            <a:xfrm>
              <a:off x="8437943" y="2709863"/>
              <a:ext cx="575881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4" name="Picture 2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744" r="63263"/>
            <a:stretch>
              <a:fillRect/>
            </a:stretch>
          </p:blipFill>
          <p:spPr bwMode="auto">
            <a:xfrm>
              <a:off x="7812360" y="2709863"/>
              <a:ext cx="57355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5142"/>
            <a:ext cx="2712174" cy="435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97"/>
    </mc:Choice>
    <mc:Fallback xmlns="">
      <p:transition spd="slow" advTm="9397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39"/>
          <a:stretch>
            <a:fillRect/>
          </a:stretch>
        </p:blipFill>
        <p:spPr bwMode="auto">
          <a:xfrm>
            <a:off x="1" y="204502"/>
            <a:ext cx="48684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12"/>
          <p:cNvSpPr txBox="1">
            <a:spLocks/>
          </p:cNvSpPr>
          <p:nvPr/>
        </p:nvSpPr>
        <p:spPr bwMode="auto">
          <a:xfrm>
            <a:off x="348716" y="162586"/>
            <a:ext cx="8134884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 anchor="ctr"/>
          <a:lstStyle>
            <a:lvl1pPr>
              <a:spcBef>
                <a:spcPct val="20000"/>
              </a:spcBef>
              <a:buSzPct val="100000"/>
              <a:buBlip>
                <a:blip r:embed="rId4"/>
              </a:buBlip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58775" indent="-177800">
              <a:spcBef>
                <a:spcPct val="20000"/>
              </a:spcBef>
              <a:buClr>
                <a:srgbClr val="266234"/>
              </a:buClr>
              <a:buSzPct val="14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34988" indent="-155575">
              <a:spcBef>
                <a:spcPct val="20000"/>
              </a:spcBef>
              <a:buClr>
                <a:srgbClr val="266234"/>
              </a:buClr>
              <a:buSzPct val="120000"/>
              <a:buFont typeface="Wingdings" panose="05000000000000000000" pitchFamily="2" charset="2"/>
              <a:buChar char="§"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14375" indent="-173038">
              <a:spcBef>
                <a:spcPct val="20000"/>
              </a:spcBef>
              <a:buClr>
                <a:srgbClr val="266234"/>
              </a:buClr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895350" indent="-174625">
              <a:spcBef>
                <a:spcPct val="20000"/>
              </a:spcBef>
              <a:buClr>
                <a:srgbClr val="266234"/>
              </a:buClr>
              <a:buSzPct val="50000"/>
              <a:buFont typeface="Wingdings" panose="05000000000000000000" pitchFamily="2" charset="2"/>
              <a:buChar char="u"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52550" indent="-174625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234"/>
              </a:buClr>
              <a:buSzPct val="50000"/>
              <a:buFont typeface="Wingdings" panose="05000000000000000000" pitchFamily="2" charset="2"/>
              <a:buChar char="u"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809750" indent="-174625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234"/>
              </a:buClr>
              <a:buSzPct val="50000"/>
              <a:buFont typeface="Wingdings" panose="05000000000000000000" pitchFamily="2" charset="2"/>
              <a:buChar char="u"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266950" indent="-174625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234"/>
              </a:buClr>
              <a:buSzPct val="50000"/>
              <a:buFont typeface="Wingdings" panose="05000000000000000000" pitchFamily="2" charset="2"/>
              <a:buChar char="u"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724150" indent="-174625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234"/>
              </a:buClr>
              <a:buSzPct val="50000"/>
              <a:buFont typeface="Wingdings" panose="05000000000000000000" pitchFamily="2" charset="2"/>
              <a:buChar char="u"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ru-RU" altLang="ru-RU" sz="2400" spc="-20" dirty="0" smtClean="0">
                <a:latin typeface="Proxima Nova" charset="0"/>
                <a:ea typeface="Proxima Nova" charset="0"/>
                <a:cs typeface="Proxima Nova" charset="0"/>
              </a:rPr>
              <a:t>О БАНКЕ</a:t>
            </a:r>
            <a:endParaRPr lang="en-US" altLang="ru-RU" sz="2400" spc="-20" dirty="0">
              <a:latin typeface="Proxima Nova" charset="0"/>
              <a:ea typeface="Proxima Nova" charset="0"/>
              <a:cs typeface="Proxima Nova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51384" y="4077072"/>
            <a:ext cx="4752528" cy="209288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2400" b="1" spc="-20" dirty="0" smtClean="0">
                <a:latin typeface="Arial" panose="020B0604020202020204" pitchFamily="34" charset="0"/>
                <a:ea typeface="Proxima Nova" charset="0"/>
              </a:rPr>
              <a:t>АО «РОССЕЛЬХОЗБАНК» – </a:t>
            </a:r>
          </a:p>
          <a:p>
            <a:endParaRPr lang="ru-RU" sz="800" spc="-20" dirty="0" smtClean="0">
              <a:latin typeface="Proxima Nova" charset="0"/>
              <a:ea typeface="Proxima Nova" charset="0"/>
              <a:cs typeface="Proxima Nova" charset="0"/>
            </a:endParaRPr>
          </a:p>
          <a:p>
            <a:pPr algn="just"/>
            <a:r>
              <a:rPr lang="ru-RU" sz="1400" spc="-20" dirty="0">
                <a:latin typeface="Arial" panose="020B0604020202020204" pitchFamily="34" charset="0"/>
                <a:ea typeface="Proxima Nova" charset="0"/>
              </a:rPr>
              <a:t>универсальный коммерческий банк, предоставляющий все виды банковских услуг и занимающий лидирующие позиции в финансировании агропромышленного комплекса России. 100% голосующих акций Банка принадлежат Российской </a:t>
            </a:r>
            <a:r>
              <a:rPr lang="ru-RU" sz="1400" spc="-20" dirty="0" smtClean="0">
                <a:latin typeface="Arial" panose="020B0604020202020204" pitchFamily="34" charset="0"/>
                <a:ea typeface="Proxima Nova" charset="0"/>
              </a:rPr>
              <a:t>Федерации</a:t>
            </a:r>
            <a:r>
              <a:rPr lang="ru-RU" sz="1400" dirty="0">
                <a:latin typeface="Arial" panose="020B0604020202020204" pitchFamily="34" charset="0"/>
              </a:rPr>
              <a:t> </a:t>
            </a:r>
            <a:r>
              <a:rPr lang="ru-RU" sz="1400" spc="-20" dirty="0">
                <a:latin typeface="Arial" panose="020B0604020202020204" pitchFamily="34" charset="0"/>
                <a:ea typeface="Proxima Nova" charset="0"/>
              </a:rPr>
              <a:t>в лице Федерального агентства по управлению государственным имуществом. </a:t>
            </a:r>
          </a:p>
        </p:txBody>
      </p:sp>
      <p:pic>
        <p:nvPicPr>
          <p:cNvPr id="1028" name="Picture 4" descr="C:\Users\Slobodyan-RA\Desktop\Картинки\poster-rosselhozbank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251450" cy="3439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59"/>
          <p:cNvSpPr/>
          <p:nvPr/>
        </p:nvSpPr>
        <p:spPr>
          <a:xfrm>
            <a:off x="7803023" y="3846514"/>
            <a:ext cx="348803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spc="-20" dirty="0" smtClean="0">
                <a:latin typeface="Arial" panose="020B0604020202020204" pitchFamily="34" charset="0"/>
                <a:ea typeface="Proxima Nova" charset="0"/>
              </a:rPr>
              <a:t>ФИЛИАЛЬНАЯ СЕТЬ</a:t>
            </a:r>
            <a:endParaRPr lang="en-US" sz="1200" b="1" spc="-20" dirty="0">
              <a:latin typeface="Arial" panose="020B0604020202020204" pitchFamily="34" charset="0"/>
              <a:ea typeface="Proxima Nova" charset="0"/>
            </a:endParaRPr>
          </a:p>
          <a:p>
            <a:r>
              <a:rPr lang="ru-RU" sz="900" spc="-20" dirty="0" smtClean="0">
                <a:latin typeface="Arial" panose="020B0604020202020204" pitchFamily="34" charset="0"/>
                <a:ea typeface="Proxima Nova" charset="0"/>
              </a:rPr>
              <a:t>Банк сегодня это более 1 300 офисов  обслуживания во всех регионах страны. Вторая филиальная сеть в России.</a:t>
            </a:r>
            <a:endParaRPr lang="en-US" sz="900" spc="-20" dirty="0">
              <a:latin typeface="Arial" panose="020B0604020202020204" pitchFamily="34" charset="0"/>
              <a:ea typeface="Proxima Nova" charset="0"/>
            </a:endParaRPr>
          </a:p>
        </p:txBody>
      </p:sp>
      <p:sp>
        <p:nvSpPr>
          <p:cNvPr id="13" name="Rectangle 60"/>
          <p:cNvSpPr/>
          <p:nvPr/>
        </p:nvSpPr>
        <p:spPr>
          <a:xfrm>
            <a:off x="7803023" y="4668172"/>
            <a:ext cx="348803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spc="-20" dirty="0">
                <a:latin typeface="Arial" panose="020B0604020202020204" pitchFamily="34" charset="0"/>
                <a:ea typeface="Proxima Nova" charset="0"/>
              </a:rPr>
              <a:t>РЕЙТИНГ</a:t>
            </a:r>
            <a:endParaRPr lang="en-US" sz="1200" b="1" spc="-20" dirty="0">
              <a:latin typeface="Arial" panose="020B0604020202020204" pitchFamily="34" charset="0"/>
              <a:ea typeface="Proxima Nova" charset="0"/>
            </a:endParaRPr>
          </a:p>
          <a:p>
            <a:r>
              <a:rPr lang="ru-RU" sz="900" spc="-20" dirty="0">
                <a:latin typeface="Arial" panose="020B0604020202020204" pitchFamily="34" charset="0"/>
                <a:ea typeface="Proxima Nova" charset="0"/>
              </a:rPr>
              <a:t>Международные </a:t>
            </a:r>
            <a:r>
              <a:rPr lang="ru-RU" sz="900" spc="-20" dirty="0" smtClean="0">
                <a:latin typeface="Arial" panose="020B0604020202020204" pitchFamily="34" charset="0"/>
                <a:ea typeface="Proxima Nova" charset="0"/>
              </a:rPr>
              <a:t>агентства </a:t>
            </a:r>
            <a:r>
              <a:rPr lang="ru-RU" sz="900" spc="-20" dirty="0" err="1">
                <a:latin typeface="Arial" panose="020B0604020202020204" pitchFamily="34" charset="0"/>
                <a:ea typeface="Proxima Nova" charset="0"/>
              </a:rPr>
              <a:t>Fitch</a:t>
            </a:r>
            <a:r>
              <a:rPr lang="ru-RU" sz="900" spc="-20" dirty="0">
                <a:latin typeface="Arial" panose="020B0604020202020204" pitchFamily="34" charset="0"/>
                <a:ea typeface="Proxima Nova" charset="0"/>
              </a:rPr>
              <a:t> и </a:t>
            </a:r>
            <a:r>
              <a:rPr lang="ru-RU" sz="900" spc="-20" dirty="0" err="1">
                <a:latin typeface="Arial" panose="020B0604020202020204" pitchFamily="34" charset="0"/>
                <a:ea typeface="Proxima Nova" charset="0"/>
              </a:rPr>
              <a:t>Moody's</a:t>
            </a:r>
            <a:r>
              <a:rPr lang="ru-RU" sz="900" spc="-20" dirty="0">
                <a:latin typeface="Arial" panose="020B0604020202020204" pitchFamily="34" charset="0"/>
                <a:ea typeface="Proxima Nova" charset="0"/>
              </a:rPr>
              <a:t>  присвоили Банку долгосрочные кредитные рейтинги ВВB- и Ва1, соответственно</a:t>
            </a:r>
            <a:r>
              <a:rPr lang="ru-RU" sz="900" spc="-20" dirty="0">
                <a:latin typeface="Proxima Nova" charset="0"/>
                <a:ea typeface="Proxima Nova" charset="0"/>
                <a:cs typeface="Proxima Nova" charset="0"/>
              </a:rPr>
              <a:t>.</a:t>
            </a:r>
            <a:endParaRPr lang="en-US" sz="900" spc="-20" dirty="0">
              <a:latin typeface="Proxima Nova" charset="0"/>
              <a:ea typeface="Proxima Nova" charset="0"/>
              <a:cs typeface="Proxima Nova" charset="0"/>
            </a:endParaRPr>
          </a:p>
        </p:txBody>
      </p:sp>
      <p:sp>
        <p:nvSpPr>
          <p:cNvPr id="14" name="Rectangle 61"/>
          <p:cNvSpPr/>
          <p:nvPr/>
        </p:nvSpPr>
        <p:spPr>
          <a:xfrm>
            <a:off x="7803023" y="5547607"/>
            <a:ext cx="34213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spc="-20" dirty="0">
                <a:latin typeface="Arial" panose="020B0604020202020204" pitchFamily="34" charset="0"/>
                <a:ea typeface="Proxima Nova" charset="0"/>
              </a:rPr>
              <a:t>БАНК ДЛЯ ЛЮДЕЙ</a:t>
            </a:r>
            <a:endParaRPr lang="en-US" sz="1200" b="1" spc="-20" dirty="0">
              <a:latin typeface="Arial" panose="020B0604020202020204" pitchFamily="34" charset="0"/>
              <a:ea typeface="Proxima Nova" charset="0"/>
            </a:endParaRPr>
          </a:p>
          <a:p>
            <a:r>
              <a:rPr lang="ru-RU" sz="900" spc="-20" dirty="0" smtClean="0">
                <a:latin typeface="Arial" panose="020B0604020202020204" pitchFamily="34" charset="0"/>
                <a:ea typeface="Proxima Nova" charset="0"/>
              </a:rPr>
              <a:t>РСХБ стабильно входит В ТОП-5 банков по объему депозитов и кредитов физическим лицам.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71458" y="3717032"/>
            <a:ext cx="4419600" cy="2214562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7113753" y="3816574"/>
            <a:ext cx="598487" cy="598488"/>
            <a:chOff x="6008391" y="4132016"/>
            <a:chExt cx="598487" cy="598488"/>
          </a:xfrm>
        </p:grpSpPr>
        <p:sp>
          <p:nvSpPr>
            <p:cNvPr id="20" name="Oval 20">
              <a:extLst>
                <a:ext uri="{FF2B5EF4-FFF2-40B4-BE49-F238E27FC236}">
                  <a16:creationId xmlns:a16="http://schemas.microsoft.com/office/drawing/2014/main" id="{EC696351-4BB5-46BD-8AE2-FB843271F3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8391" y="4132016"/>
              <a:ext cx="598487" cy="598488"/>
            </a:xfrm>
            <a:prstGeom prst="ellipse">
              <a:avLst/>
            </a:prstGeom>
            <a:ln/>
            <a:ex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21" name="Freeform 79">
              <a:extLst>
                <a:ext uri="{FF2B5EF4-FFF2-40B4-BE49-F238E27FC236}">
                  <a16:creationId xmlns:a16="http://schemas.microsoft.com/office/drawing/2014/main" id="{84A0B217-B971-4A7D-B951-53BA19C130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14754" y="4252666"/>
              <a:ext cx="387350" cy="327025"/>
            </a:xfrm>
            <a:custGeom>
              <a:avLst/>
              <a:gdLst>
                <a:gd name="T0" fmla="*/ 234 w 689"/>
                <a:gd name="T1" fmla="*/ 183 h 582"/>
                <a:gd name="T2" fmla="*/ 232 w 689"/>
                <a:gd name="T3" fmla="*/ 173 h 582"/>
                <a:gd name="T4" fmla="*/ 216 w 689"/>
                <a:gd name="T5" fmla="*/ 65 h 582"/>
                <a:gd name="T6" fmla="*/ 234 w 689"/>
                <a:gd name="T7" fmla="*/ 62 h 582"/>
                <a:gd name="T8" fmla="*/ 232 w 689"/>
                <a:gd name="T9" fmla="*/ 50 h 582"/>
                <a:gd name="T10" fmla="*/ 120 w 689"/>
                <a:gd name="T11" fmla="*/ 0 h 582"/>
                <a:gd name="T12" fmla="*/ 9 w 689"/>
                <a:gd name="T13" fmla="*/ 53 h 582"/>
                <a:gd name="T14" fmla="*/ 12 w 689"/>
                <a:gd name="T15" fmla="*/ 65 h 582"/>
                <a:gd name="T16" fmla="*/ 28 w 689"/>
                <a:gd name="T17" fmla="*/ 173 h 582"/>
                <a:gd name="T18" fmla="*/ 9 w 689"/>
                <a:gd name="T19" fmla="*/ 175 h 582"/>
                <a:gd name="T20" fmla="*/ 2 w 689"/>
                <a:gd name="T21" fmla="*/ 183 h 582"/>
                <a:gd name="T22" fmla="*/ 0 w 689"/>
                <a:gd name="T23" fmla="*/ 204 h 582"/>
                <a:gd name="T24" fmla="*/ 242 w 689"/>
                <a:gd name="T25" fmla="*/ 206 h 582"/>
                <a:gd name="T26" fmla="*/ 244 w 689"/>
                <a:gd name="T27" fmla="*/ 185 h 582"/>
                <a:gd name="T28" fmla="*/ 211 w 689"/>
                <a:gd name="T29" fmla="*/ 173 h 582"/>
                <a:gd name="T30" fmla="*/ 186 w 689"/>
                <a:gd name="T31" fmla="*/ 65 h 582"/>
                <a:gd name="T32" fmla="*/ 211 w 689"/>
                <a:gd name="T33" fmla="*/ 173 h 582"/>
                <a:gd name="T34" fmla="*/ 181 w 689"/>
                <a:gd name="T35" fmla="*/ 65 h 582"/>
                <a:gd name="T36" fmla="*/ 139 w 689"/>
                <a:gd name="T37" fmla="*/ 173 h 582"/>
                <a:gd name="T38" fmla="*/ 109 w 689"/>
                <a:gd name="T39" fmla="*/ 65 h 582"/>
                <a:gd name="T40" fmla="*/ 134 w 689"/>
                <a:gd name="T41" fmla="*/ 173 h 582"/>
                <a:gd name="T42" fmla="*/ 109 w 689"/>
                <a:gd name="T43" fmla="*/ 65 h 582"/>
                <a:gd name="T44" fmla="*/ 104 w 689"/>
                <a:gd name="T45" fmla="*/ 65 h 582"/>
                <a:gd name="T46" fmla="*/ 63 w 689"/>
                <a:gd name="T47" fmla="*/ 173 h 582"/>
                <a:gd name="T48" fmla="*/ 14 w 689"/>
                <a:gd name="T49" fmla="*/ 54 h 582"/>
                <a:gd name="T50" fmla="*/ 229 w 689"/>
                <a:gd name="T51" fmla="*/ 54 h 582"/>
                <a:gd name="T52" fmla="*/ 14 w 689"/>
                <a:gd name="T53" fmla="*/ 60 h 582"/>
                <a:gd name="T54" fmla="*/ 33 w 689"/>
                <a:gd name="T55" fmla="*/ 65 h 582"/>
                <a:gd name="T56" fmla="*/ 58 w 689"/>
                <a:gd name="T57" fmla="*/ 173 h 582"/>
                <a:gd name="T58" fmla="*/ 33 w 689"/>
                <a:gd name="T59" fmla="*/ 65 h 582"/>
                <a:gd name="T60" fmla="*/ 5 w 689"/>
                <a:gd name="T61" fmla="*/ 201 h 582"/>
                <a:gd name="T62" fmla="*/ 11 w 689"/>
                <a:gd name="T63" fmla="*/ 188 h 582"/>
                <a:gd name="T64" fmla="*/ 14 w 689"/>
                <a:gd name="T65" fmla="*/ 178 h 582"/>
                <a:gd name="T66" fmla="*/ 229 w 689"/>
                <a:gd name="T67" fmla="*/ 185 h 582"/>
                <a:gd name="T68" fmla="*/ 239 w 689"/>
                <a:gd name="T69" fmla="*/ 188 h 5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689" h="582">
                  <a:moveTo>
                    <a:pt x="682" y="516"/>
                  </a:moveTo>
                  <a:cubicBezTo>
                    <a:pt x="661" y="516"/>
                    <a:pt x="661" y="516"/>
                    <a:pt x="661" y="516"/>
                  </a:cubicBezTo>
                  <a:cubicBezTo>
                    <a:pt x="661" y="495"/>
                    <a:pt x="661" y="495"/>
                    <a:pt x="661" y="495"/>
                  </a:cubicBezTo>
                  <a:cubicBezTo>
                    <a:pt x="661" y="491"/>
                    <a:pt x="658" y="488"/>
                    <a:pt x="654" y="488"/>
                  </a:cubicBezTo>
                  <a:cubicBezTo>
                    <a:pt x="609" y="488"/>
                    <a:pt x="609" y="488"/>
                    <a:pt x="609" y="488"/>
                  </a:cubicBezTo>
                  <a:cubicBezTo>
                    <a:pt x="609" y="183"/>
                    <a:pt x="609" y="183"/>
                    <a:pt x="609" y="183"/>
                  </a:cubicBezTo>
                  <a:cubicBezTo>
                    <a:pt x="653" y="183"/>
                    <a:pt x="653" y="183"/>
                    <a:pt x="653" y="183"/>
                  </a:cubicBezTo>
                  <a:cubicBezTo>
                    <a:pt x="657" y="183"/>
                    <a:pt x="660" y="180"/>
                    <a:pt x="660" y="176"/>
                  </a:cubicBezTo>
                  <a:cubicBezTo>
                    <a:pt x="660" y="149"/>
                    <a:pt x="660" y="149"/>
                    <a:pt x="660" y="149"/>
                  </a:cubicBezTo>
                  <a:cubicBezTo>
                    <a:pt x="660" y="146"/>
                    <a:pt x="658" y="143"/>
                    <a:pt x="656" y="142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3" y="0"/>
                    <a:pt x="341" y="0"/>
                    <a:pt x="339" y="1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27" y="143"/>
                    <a:pt x="26" y="146"/>
                    <a:pt x="26" y="149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80"/>
                    <a:pt x="29" y="183"/>
                    <a:pt x="33" y="183"/>
                  </a:cubicBezTo>
                  <a:cubicBezTo>
                    <a:pt x="80" y="183"/>
                    <a:pt x="80" y="183"/>
                    <a:pt x="80" y="183"/>
                  </a:cubicBezTo>
                  <a:cubicBezTo>
                    <a:pt x="80" y="488"/>
                    <a:pt x="80" y="488"/>
                    <a:pt x="80" y="488"/>
                  </a:cubicBezTo>
                  <a:cubicBezTo>
                    <a:pt x="32" y="488"/>
                    <a:pt x="32" y="488"/>
                    <a:pt x="32" y="488"/>
                  </a:cubicBezTo>
                  <a:cubicBezTo>
                    <a:pt x="28" y="488"/>
                    <a:pt x="25" y="491"/>
                    <a:pt x="25" y="495"/>
                  </a:cubicBezTo>
                  <a:cubicBezTo>
                    <a:pt x="25" y="516"/>
                    <a:pt x="25" y="516"/>
                    <a:pt x="25" y="516"/>
                  </a:cubicBezTo>
                  <a:cubicBezTo>
                    <a:pt x="7" y="516"/>
                    <a:pt x="7" y="516"/>
                    <a:pt x="7" y="516"/>
                  </a:cubicBezTo>
                  <a:cubicBezTo>
                    <a:pt x="3" y="516"/>
                    <a:pt x="0" y="520"/>
                    <a:pt x="0" y="523"/>
                  </a:cubicBezTo>
                  <a:cubicBezTo>
                    <a:pt x="0" y="575"/>
                    <a:pt x="0" y="575"/>
                    <a:pt x="0" y="575"/>
                  </a:cubicBezTo>
                  <a:cubicBezTo>
                    <a:pt x="0" y="579"/>
                    <a:pt x="3" y="582"/>
                    <a:pt x="7" y="582"/>
                  </a:cubicBezTo>
                  <a:cubicBezTo>
                    <a:pt x="682" y="582"/>
                    <a:pt x="682" y="582"/>
                    <a:pt x="682" y="582"/>
                  </a:cubicBezTo>
                  <a:cubicBezTo>
                    <a:pt x="686" y="582"/>
                    <a:pt x="689" y="579"/>
                    <a:pt x="689" y="575"/>
                  </a:cubicBezTo>
                  <a:cubicBezTo>
                    <a:pt x="689" y="523"/>
                    <a:pt x="689" y="523"/>
                    <a:pt x="689" y="523"/>
                  </a:cubicBezTo>
                  <a:cubicBezTo>
                    <a:pt x="689" y="520"/>
                    <a:pt x="686" y="516"/>
                    <a:pt x="682" y="516"/>
                  </a:cubicBezTo>
                  <a:moveTo>
                    <a:pt x="595" y="488"/>
                  </a:moveTo>
                  <a:cubicBezTo>
                    <a:pt x="526" y="488"/>
                    <a:pt x="526" y="488"/>
                    <a:pt x="526" y="488"/>
                  </a:cubicBezTo>
                  <a:cubicBezTo>
                    <a:pt x="526" y="183"/>
                    <a:pt x="526" y="183"/>
                    <a:pt x="526" y="183"/>
                  </a:cubicBezTo>
                  <a:cubicBezTo>
                    <a:pt x="595" y="183"/>
                    <a:pt x="595" y="183"/>
                    <a:pt x="595" y="183"/>
                  </a:cubicBezTo>
                  <a:lnTo>
                    <a:pt x="595" y="488"/>
                  </a:lnTo>
                  <a:close/>
                  <a:moveTo>
                    <a:pt x="392" y="183"/>
                  </a:moveTo>
                  <a:cubicBezTo>
                    <a:pt x="512" y="183"/>
                    <a:pt x="512" y="183"/>
                    <a:pt x="512" y="183"/>
                  </a:cubicBezTo>
                  <a:cubicBezTo>
                    <a:pt x="512" y="488"/>
                    <a:pt x="512" y="488"/>
                    <a:pt x="512" y="488"/>
                  </a:cubicBezTo>
                  <a:cubicBezTo>
                    <a:pt x="392" y="488"/>
                    <a:pt x="392" y="488"/>
                    <a:pt x="392" y="488"/>
                  </a:cubicBezTo>
                  <a:lnTo>
                    <a:pt x="392" y="183"/>
                  </a:lnTo>
                  <a:close/>
                  <a:moveTo>
                    <a:pt x="308" y="183"/>
                  </a:moveTo>
                  <a:cubicBezTo>
                    <a:pt x="378" y="183"/>
                    <a:pt x="378" y="183"/>
                    <a:pt x="378" y="183"/>
                  </a:cubicBezTo>
                  <a:cubicBezTo>
                    <a:pt x="378" y="488"/>
                    <a:pt x="378" y="488"/>
                    <a:pt x="378" y="488"/>
                  </a:cubicBezTo>
                  <a:cubicBezTo>
                    <a:pt x="308" y="488"/>
                    <a:pt x="308" y="488"/>
                    <a:pt x="308" y="488"/>
                  </a:cubicBezTo>
                  <a:lnTo>
                    <a:pt x="308" y="183"/>
                  </a:lnTo>
                  <a:close/>
                  <a:moveTo>
                    <a:pt x="178" y="183"/>
                  </a:moveTo>
                  <a:cubicBezTo>
                    <a:pt x="294" y="183"/>
                    <a:pt x="294" y="183"/>
                    <a:pt x="294" y="183"/>
                  </a:cubicBezTo>
                  <a:cubicBezTo>
                    <a:pt x="294" y="488"/>
                    <a:pt x="294" y="488"/>
                    <a:pt x="294" y="488"/>
                  </a:cubicBezTo>
                  <a:cubicBezTo>
                    <a:pt x="178" y="488"/>
                    <a:pt x="178" y="488"/>
                    <a:pt x="178" y="488"/>
                  </a:cubicBezTo>
                  <a:lnTo>
                    <a:pt x="178" y="183"/>
                  </a:lnTo>
                  <a:close/>
                  <a:moveTo>
                    <a:pt x="40" y="153"/>
                  </a:moveTo>
                  <a:cubicBezTo>
                    <a:pt x="342" y="15"/>
                    <a:pt x="342" y="15"/>
                    <a:pt x="342" y="15"/>
                  </a:cubicBezTo>
                  <a:cubicBezTo>
                    <a:pt x="646" y="153"/>
                    <a:pt x="646" y="153"/>
                    <a:pt x="646" y="153"/>
                  </a:cubicBezTo>
                  <a:cubicBezTo>
                    <a:pt x="646" y="169"/>
                    <a:pt x="646" y="169"/>
                    <a:pt x="646" y="169"/>
                  </a:cubicBezTo>
                  <a:cubicBezTo>
                    <a:pt x="40" y="169"/>
                    <a:pt x="40" y="169"/>
                    <a:pt x="40" y="169"/>
                  </a:cubicBezTo>
                  <a:lnTo>
                    <a:pt x="40" y="153"/>
                  </a:lnTo>
                  <a:close/>
                  <a:moveTo>
                    <a:pt x="94" y="183"/>
                  </a:moveTo>
                  <a:cubicBezTo>
                    <a:pt x="164" y="183"/>
                    <a:pt x="164" y="183"/>
                    <a:pt x="164" y="183"/>
                  </a:cubicBezTo>
                  <a:cubicBezTo>
                    <a:pt x="164" y="488"/>
                    <a:pt x="164" y="488"/>
                    <a:pt x="164" y="488"/>
                  </a:cubicBezTo>
                  <a:cubicBezTo>
                    <a:pt x="94" y="488"/>
                    <a:pt x="94" y="488"/>
                    <a:pt x="94" y="488"/>
                  </a:cubicBezTo>
                  <a:lnTo>
                    <a:pt x="94" y="183"/>
                  </a:lnTo>
                  <a:close/>
                  <a:moveTo>
                    <a:pt x="675" y="568"/>
                  </a:moveTo>
                  <a:cubicBezTo>
                    <a:pt x="14" y="568"/>
                    <a:pt x="14" y="568"/>
                    <a:pt x="14" y="568"/>
                  </a:cubicBezTo>
                  <a:cubicBezTo>
                    <a:pt x="14" y="530"/>
                    <a:pt x="14" y="530"/>
                    <a:pt x="14" y="530"/>
                  </a:cubicBezTo>
                  <a:cubicBezTo>
                    <a:pt x="32" y="530"/>
                    <a:pt x="32" y="530"/>
                    <a:pt x="32" y="530"/>
                  </a:cubicBezTo>
                  <a:cubicBezTo>
                    <a:pt x="36" y="530"/>
                    <a:pt x="39" y="527"/>
                    <a:pt x="39" y="523"/>
                  </a:cubicBezTo>
                  <a:cubicBezTo>
                    <a:pt x="39" y="502"/>
                    <a:pt x="39" y="502"/>
                    <a:pt x="39" y="502"/>
                  </a:cubicBezTo>
                  <a:cubicBezTo>
                    <a:pt x="647" y="502"/>
                    <a:pt x="647" y="502"/>
                    <a:pt x="647" y="502"/>
                  </a:cubicBezTo>
                  <a:cubicBezTo>
                    <a:pt x="647" y="523"/>
                    <a:pt x="647" y="523"/>
                    <a:pt x="647" y="523"/>
                  </a:cubicBezTo>
                  <a:cubicBezTo>
                    <a:pt x="647" y="527"/>
                    <a:pt x="650" y="530"/>
                    <a:pt x="654" y="530"/>
                  </a:cubicBezTo>
                  <a:cubicBezTo>
                    <a:pt x="675" y="530"/>
                    <a:pt x="675" y="530"/>
                    <a:pt x="675" y="530"/>
                  </a:cubicBezTo>
                  <a:lnTo>
                    <a:pt x="675" y="568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7113754" y="4625509"/>
            <a:ext cx="598487" cy="598488"/>
            <a:chOff x="6008391" y="4132016"/>
            <a:chExt cx="598487" cy="598488"/>
          </a:xfrm>
        </p:grpSpPr>
        <p:sp>
          <p:nvSpPr>
            <p:cNvPr id="24" name="Oval 20">
              <a:extLst>
                <a:ext uri="{FF2B5EF4-FFF2-40B4-BE49-F238E27FC236}">
                  <a16:creationId xmlns:a16="http://schemas.microsoft.com/office/drawing/2014/main" id="{EC696351-4BB5-46BD-8AE2-FB843271F3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8391" y="4132016"/>
              <a:ext cx="598487" cy="598488"/>
            </a:xfrm>
            <a:prstGeom prst="ellipse">
              <a:avLst/>
            </a:prstGeom>
            <a:ln/>
            <a:ex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25" name="Freeform 79">
              <a:extLst>
                <a:ext uri="{FF2B5EF4-FFF2-40B4-BE49-F238E27FC236}">
                  <a16:creationId xmlns:a16="http://schemas.microsoft.com/office/drawing/2014/main" id="{84A0B217-B971-4A7D-B951-53BA19C130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14754" y="4252666"/>
              <a:ext cx="387350" cy="327025"/>
            </a:xfrm>
            <a:custGeom>
              <a:avLst/>
              <a:gdLst>
                <a:gd name="T0" fmla="*/ 234 w 689"/>
                <a:gd name="T1" fmla="*/ 183 h 582"/>
                <a:gd name="T2" fmla="*/ 232 w 689"/>
                <a:gd name="T3" fmla="*/ 173 h 582"/>
                <a:gd name="T4" fmla="*/ 216 w 689"/>
                <a:gd name="T5" fmla="*/ 65 h 582"/>
                <a:gd name="T6" fmla="*/ 234 w 689"/>
                <a:gd name="T7" fmla="*/ 62 h 582"/>
                <a:gd name="T8" fmla="*/ 232 w 689"/>
                <a:gd name="T9" fmla="*/ 50 h 582"/>
                <a:gd name="T10" fmla="*/ 120 w 689"/>
                <a:gd name="T11" fmla="*/ 0 h 582"/>
                <a:gd name="T12" fmla="*/ 9 w 689"/>
                <a:gd name="T13" fmla="*/ 53 h 582"/>
                <a:gd name="T14" fmla="*/ 12 w 689"/>
                <a:gd name="T15" fmla="*/ 65 h 582"/>
                <a:gd name="T16" fmla="*/ 28 w 689"/>
                <a:gd name="T17" fmla="*/ 173 h 582"/>
                <a:gd name="T18" fmla="*/ 9 w 689"/>
                <a:gd name="T19" fmla="*/ 175 h 582"/>
                <a:gd name="T20" fmla="*/ 2 w 689"/>
                <a:gd name="T21" fmla="*/ 183 h 582"/>
                <a:gd name="T22" fmla="*/ 0 w 689"/>
                <a:gd name="T23" fmla="*/ 204 h 582"/>
                <a:gd name="T24" fmla="*/ 242 w 689"/>
                <a:gd name="T25" fmla="*/ 206 h 582"/>
                <a:gd name="T26" fmla="*/ 244 w 689"/>
                <a:gd name="T27" fmla="*/ 185 h 582"/>
                <a:gd name="T28" fmla="*/ 211 w 689"/>
                <a:gd name="T29" fmla="*/ 173 h 582"/>
                <a:gd name="T30" fmla="*/ 186 w 689"/>
                <a:gd name="T31" fmla="*/ 65 h 582"/>
                <a:gd name="T32" fmla="*/ 211 w 689"/>
                <a:gd name="T33" fmla="*/ 173 h 582"/>
                <a:gd name="T34" fmla="*/ 181 w 689"/>
                <a:gd name="T35" fmla="*/ 65 h 582"/>
                <a:gd name="T36" fmla="*/ 139 w 689"/>
                <a:gd name="T37" fmla="*/ 173 h 582"/>
                <a:gd name="T38" fmla="*/ 109 w 689"/>
                <a:gd name="T39" fmla="*/ 65 h 582"/>
                <a:gd name="T40" fmla="*/ 134 w 689"/>
                <a:gd name="T41" fmla="*/ 173 h 582"/>
                <a:gd name="T42" fmla="*/ 109 w 689"/>
                <a:gd name="T43" fmla="*/ 65 h 582"/>
                <a:gd name="T44" fmla="*/ 104 w 689"/>
                <a:gd name="T45" fmla="*/ 65 h 582"/>
                <a:gd name="T46" fmla="*/ 63 w 689"/>
                <a:gd name="T47" fmla="*/ 173 h 582"/>
                <a:gd name="T48" fmla="*/ 14 w 689"/>
                <a:gd name="T49" fmla="*/ 54 h 582"/>
                <a:gd name="T50" fmla="*/ 229 w 689"/>
                <a:gd name="T51" fmla="*/ 54 h 582"/>
                <a:gd name="T52" fmla="*/ 14 w 689"/>
                <a:gd name="T53" fmla="*/ 60 h 582"/>
                <a:gd name="T54" fmla="*/ 33 w 689"/>
                <a:gd name="T55" fmla="*/ 65 h 582"/>
                <a:gd name="T56" fmla="*/ 58 w 689"/>
                <a:gd name="T57" fmla="*/ 173 h 582"/>
                <a:gd name="T58" fmla="*/ 33 w 689"/>
                <a:gd name="T59" fmla="*/ 65 h 582"/>
                <a:gd name="T60" fmla="*/ 5 w 689"/>
                <a:gd name="T61" fmla="*/ 201 h 582"/>
                <a:gd name="T62" fmla="*/ 11 w 689"/>
                <a:gd name="T63" fmla="*/ 188 h 582"/>
                <a:gd name="T64" fmla="*/ 14 w 689"/>
                <a:gd name="T65" fmla="*/ 178 h 582"/>
                <a:gd name="T66" fmla="*/ 229 w 689"/>
                <a:gd name="T67" fmla="*/ 185 h 582"/>
                <a:gd name="T68" fmla="*/ 239 w 689"/>
                <a:gd name="T69" fmla="*/ 188 h 5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689" h="582">
                  <a:moveTo>
                    <a:pt x="682" y="516"/>
                  </a:moveTo>
                  <a:cubicBezTo>
                    <a:pt x="661" y="516"/>
                    <a:pt x="661" y="516"/>
                    <a:pt x="661" y="516"/>
                  </a:cubicBezTo>
                  <a:cubicBezTo>
                    <a:pt x="661" y="495"/>
                    <a:pt x="661" y="495"/>
                    <a:pt x="661" y="495"/>
                  </a:cubicBezTo>
                  <a:cubicBezTo>
                    <a:pt x="661" y="491"/>
                    <a:pt x="658" y="488"/>
                    <a:pt x="654" y="488"/>
                  </a:cubicBezTo>
                  <a:cubicBezTo>
                    <a:pt x="609" y="488"/>
                    <a:pt x="609" y="488"/>
                    <a:pt x="609" y="488"/>
                  </a:cubicBezTo>
                  <a:cubicBezTo>
                    <a:pt x="609" y="183"/>
                    <a:pt x="609" y="183"/>
                    <a:pt x="609" y="183"/>
                  </a:cubicBezTo>
                  <a:cubicBezTo>
                    <a:pt x="653" y="183"/>
                    <a:pt x="653" y="183"/>
                    <a:pt x="653" y="183"/>
                  </a:cubicBezTo>
                  <a:cubicBezTo>
                    <a:pt x="657" y="183"/>
                    <a:pt x="660" y="180"/>
                    <a:pt x="660" y="176"/>
                  </a:cubicBezTo>
                  <a:cubicBezTo>
                    <a:pt x="660" y="149"/>
                    <a:pt x="660" y="149"/>
                    <a:pt x="660" y="149"/>
                  </a:cubicBezTo>
                  <a:cubicBezTo>
                    <a:pt x="660" y="146"/>
                    <a:pt x="658" y="143"/>
                    <a:pt x="656" y="142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3" y="0"/>
                    <a:pt x="341" y="0"/>
                    <a:pt x="339" y="1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27" y="143"/>
                    <a:pt x="26" y="146"/>
                    <a:pt x="26" y="149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80"/>
                    <a:pt x="29" y="183"/>
                    <a:pt x="33" y="183"/>
                  </a:cubicBezTo>
                  <a:cubicBezTo>
                    <a:pt x="80" y="183"/>
                    <a:pt x="80" y="183"/>
                    <a:pt x="80" y="183"/>
                  </a:cubicBezTo>
                  <a:cubicBezTo>
                    <a:pt x="80" y="488"/>
                    <a:pt x="80" y="488"/>
                    <a:pt x="80" y="488"/>
                  </a:cubicBezTo>
                  <a:cubicBezTo>
                    <a:pt x="32" y="488"/>
                    <a:pt x="32" y="488"/>
                    <a:pt x="32" y="488"/>
                  </a:cubicBezTo>
                  <a:cubicBezTo>
                    <a:pt x="28" y="488"/>
                    <a:pt x="25" y="491"/>
                    <a:pt x="25" y="495"/>
                  </a:cubicBezTo>
                  <a:cubicBezTo>
                    <a:pt x="25" y="516"/>
                    <a:pt x="25" y="516"/>
                    <a:pt x="25" y="516"/>
                  </a:cubicBezTo>
                  <a:cubicBezTo>
                    <a:pt x="7" y="516"/>
                    <a:pt x="7" y="516"/>
                    <a:pt x="7" y="516"/>
                  </a:cubicBezTo>
                  <a:cubicBezTo>
                    <a:pt x="3" y="516"/>
                    <a:pt x="0" y="520"/>
                    <a:pt x="0" y="523"/>
                  </a:cubicBezTo>
                  <a:cubicBezTo>
                    <a:pt x="0" y="575"/>
                    <a:pt x="0" y="575"/>
                    <a:pt x="0" y="575"/>
                  </a:cubicBezTo>
                  <a:cubicBezTo>
                    <a:pt x="0" y="579"/>
                    <a:pt x="3" y="582"/>
                    <a:pt x="7" y="582"/>
                  </a:cubicBezTo>
                  <a:cubicBezTo>
                    <a:pt x="682" y="582"/>
                    <a:pt x="682" y="582"/>
                    <a:pt x="682" y="582"/>
                  </a:cubicBezTo>
                  <a:cubicBezTo>
                    <a:pt x="686" y="582"/>
                    <a:pt x="689" y="579"/>
                    <a:pt x="689" y="575"/>
                  </a:cubicBezTo>
                  <a:cubicBezTo>
                    <a:pt x="689" y="523"/>
                    <a:pt x="689" y="523"/>
                    <a:pt x="689" y="523"/>
                  </a:cubicBezTo>
                  <a:cubicBezTo>
                    <a:pt x="689" y="520"/>
                    <a:pt x="686" y="516"/>
                    <a:pt x="682" y="516"/>
                  </a:cubicBezTo>
                  <a:moveTo>
                    <a:pt x="595" y="488"/>
                  </a:moveTo>
                  <a:cubicBezTo>
                    <a:pt x="526" y="488"/>
                    <a:pt x="526" y="488"/>
                    <a:pt x="526" y="488"/>
                  </a:cubicBezTo>
                  <a:cubicBezTo>
                    <a:pt x="526" y="183"/>
                    <a:pt x="526" y="183"/>
                    <a:pt x="526" y="183"/>
                  </a:cubicBezTo>
                  <a:cubicBezTo>
                    <a:pt x="595" y="183"/>
                    <a:pt x="595" y="183"/>
                    <a:pt x="595" y="183"/>
                  </a:cubicBezTo>
                  <a:lnTo>
                    <a:pt x="595" y="488"/>
                  </a:lnTo>
                  <a:close/>
                  <a:moveTo>
                    <a:pt x="392" y="183"/>
                  </a:moveTo>
                  <a:cubicBezTo>
                    <a:pt x="512" y="183"/>
                    <a:pt x="512" y="183"/>
                    <a:pt x="512" y="183"/>
                  </a:cubicBezTo>
                  <a:cubicBezTo>
                    <a:pt x="512" y="488"/>
                    <a:pt x="512" y="488"/>
                    <a:pt x="512" y="488"/>
                  </a:cubicBezTo>
                  <a:cubicBezTo>
                    <a:pt x="392" y="488"/>
                    <a:pt x="392" y="488"/>
                    <a:pt x="392" y="488"/>
                  </a:cubicBezTo>
                  <a:lnTo>
                    <a:pt x="392" y="183"/>
                  </a:lnTo>
                  <a:close/>
                  <a:moveTo>
                    <a:pt x="308" y="183"/>
                  </a:moveTo>
                  <a:cubicBezTo>
                    <a:pt x="378" y="183"/>
                    <a:pt x="378" y="183"/>
                    <a:pt x="378" y="183"/>
                  </a:cubicBezTo>
                  <a:cubicBezTo>
                    <a:pt x="378" y="488"/>
                    <a:pt x="378" y="488"/>
                    <a:pt x="378" y="488"/>
                  </a:cubicBezTo>
                  <a:cubicBezTo>
                    <a:pt x="308" y="488"/>
                    <a:pt x="308" y="488"/>
                    <a:pt x="308" y="488"/>
                  </a:cubicBezTo>
                  <a:lnTo>
                    <a:pt x="308" y="183"/>
                  </a:lnTo>
                  <a:close/>
                  <a:moveTo>
                    <a:pt x="178" y="183"/>
                  </a:moveTo>
                  <a:cubicBezTo>
                    <a:pt x="294" y="183"/>
                    <a:pt x="294" y="183"/>
                    <a:pt x="294" y="183"/>
                  </a:cubicBezTo>
                  <a:cubicBezTo>
                    <a:pt x="294" y="488"/>
                    <a:pt x="294" y="488"/>
                    <a:pt x="294" y="488"/>
                  </a:cubicBezTo>
                  <a:cubicBezTo>
                    <a:pt x="178" y="488"/>
                    <a:pt x="178" y="488"/>
                    <a:pt x="178" y="488"/>
                  </a:cubicBezTo>
                  <a:lnTo>
                    <a:pt x="178" y="183"/>
                  </a:lnTo>
                  <a:close/>
                  <a:moveTo>
                    <a:pt x="40" y="153"/>
                  </a:moveTo>
                  <a:cubicBezTo>
                    <a:pt x="342" y="15"/>
                    <a:pt x="342" y="15"/>
                    <a:pt x="342" y="15"/>
                  </a:cubicBezTo>
                  <a:cubicBezTo>
                    <a:pt x="646" y="153"/>
                    <a:pt x="646" y="153"/>
                    <a:pt x="646" y="153"/>
                  </a:cubicBezTo>
                  <a:cubicBezTo>
                    <a:pt x="646" y="169"/>
                    <a:pt x="646" y="169"/>
                    <a:pt x="646" y="169"/>
                  </a:cubicBezTo>
                  <a:cubicBezTo>
                    <a:pt x="40" y="169"/>
                    <a:pt x="40" y="169"/>
                    <a:pt x="40" y="169"/>
                  </a:cubicBezTo>
                  <a:lnTo>
                    <a:pt x="40" y="153"/>
                  </a:lnTo>
                  <a:close/>
                  <a:moveTo>
                    <a:pt x="94" y="183"/>
                  </a:moveTo>
                  <a:cubicBezTo>
                    <a:pt x="164" y="183"/>
                    <a:pt x="164" y="183"/>
                    <a:pt x="164" y="183"/>
                  </a:cubicBezTo>
                  <a:cubicBezTo>
                    <a:pt x="164" y="488"/>
                    <a:pt x="164" y="488"/>
                    <a:pt x="164" y="488"/>
                  </a:cubicBezTo>
                  <a:cubicBezTo>
                    <a:pt x="94" y="488"/>
                    <a:pt x="94" y="488"/>
                    <a:pt x="94" y="488"/>
                  </a:cubicBezTo>
                  <a:lnTo>
                    <a:pt x="94" y="183"/>
                  </a:lnTo>
                  <a:close/>
                  <a:moveTo>
                    <a:pt x="675" y="568"/>
                  </a:moveTo>
                  <a:cubicBezTo>
                    <a:pt x="14" y="568"/>
                    <a:pt x="14" y="568"/>
                    <a:pt x="14" y="568"/>
                  </a:cubicBezTo>
                  <a:cubicBezTo>
                    <a:pt x="14" y="530"/>
                    <a:pt x="14" y="530"/>
                    <a:pt x="14" y="530"/>
                  </a:cubicBezTo>
                  <a:cubicBezTo>
                    <a:pt x="32" y="530"/>
                    <a:pt x="32" y="530"/>
                    <a:pt x="32" y="530"/>
                  </a:cubicBezTo>
                  <a:cubicBezTo>
                    <a:pt x="36" y="530"/>
                    <a:pt x="39" y="527"/>
                    <a:pt x="39" y="523"/>
                  </a:cubicBezTo>
                  <a:cubicBezTo>
                    <a:pt x="39" y="502"/>
                    <a:pt x="39" y="502"/>
                    <a:pt x="39" y="502"/>
                  </a:cubicBezTo>
                  <a:cubicBezTo>
                    <a:pt x="647" y="502"/>
                    <a:pt x="647" y="502"/>
                    <a:pt x="647" y="502"/>
                  </a:cubicBezTo>
                  <a:cubicBezTo>
                    <a:pt x="647" y="523"/>
                    <a:pt x="647" y="523"/>
                    <a:pt x="647" y="523"/>
                  </a:cubicBezTo>
                  <a:cubicBezTo>
                    <a:pt x="647" y="527"/>
                    <a:pt x="650" y="530"/>
                    <a:pt x="654" y="530"/>
                  </a:cubicBezTo>
                  <a:cubicBezTo>
                    <a:pt x="675" y="530"/>
                    <a:pt x="675" y="530"/>
                    <a:pt x="675" y="530"/>
                  </a:cubicBezTo>
                  <a:lnTo>
                    <a:pt x="675" y="568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7114050" y="5487728"/>
            <a:ext cx="598487" cy="598488"/>
            <a:chOff x="6008391" y="4132016"/>
            <a:chExt cx="598487" cy="598488"/>
          </a:xfrm>
        </p:grpSpPr>
        <p:sp>
          <p:nvSpPr>
            <p:cNvPr id="27" name="Oval 20">
              <a:extLst>
                <a:ext uri="{FF2B5EF4-FFF2-40B4-BE49-F238E27FC236}">
                  <a16:creationId xmlns:a16="http://schemas.microsoft.com/office/drawing/2014/main" id="{EC696351-4BB5-46BD-8AE2-FB843271F3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8391" y="4132016"/>
              <a:ext cx="598487" cy="598488"/>
            </a:xfrm>
            <a:prstGeom prst="ellipse">
              <a:avLst/>
            </a:prstGeom>
            <a:ln/>
            <a:ex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28" name="Freeform 79">
              <a:extLst>
                <a:ext uri="{FF2B5EF4-FFF2-40B4-BE49-F238E27FC236}">
                  <a16:creationId xmlns:a16="http://schemas.microsoft.com/office/drawing/2014/main" id="{84A0B217-B971-4A7D-B951-53BA19C130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14754" y="4252666"/>
              <a:ext cx="387350" cy="327025"/>
            </a:xfrm>
            <a:custGeom>
              <a:avLst/>
              <a:gdLst>
                <a:gd name="T0" fmla="*/ 234 w 689"/>
                <a:gd name="T1" fmla="*/ 183 h 582"/>
                <a:gd name="T2" fmla="*/ 232 w 689"/>
                <a:gd name="T3" fmla="*/ 173 h 582"/>
                <a:gd name="T4" fmla="*/ 216 w 689"/>
                <a:gd name="T5" fmla="*/ 65 h 582"/>
                <a:gd name="T6" fmla="*/ 234 w 689"/>
                <a:gd name="T7" fmla="*/ 62 h 582"/>
                <a:gd name="T8" fmla="*/ 232 w 689"/>
                <a:gd name="T9" fmla="*/ 50 h 582"/>
                <a:gd name="T10" fmla="*/ 120 w 689"/>
                <a:gd name="T11" fmla="*/ 0 h 582"/>
                <a:gd name="T12" fmla="*/ 9 w 689"/>
                <a:gd name="T13" fmla="*/ 53 h 582"/>
                <a:gd name="T14" fmla="*/ 12 w 689"/>
                <a:gd name="T15" fmla="*/ 65 h 582"/>
                <a:gd name="T16" fmla="*/ 28 w 689"/>
                <a:gd name="T17" fmla="*/ 173 h 582"/>
                <a:gd name="T18" fmla="*/ 9 w 689"/>
                <a:gd name="T19" fmla="*/ 175 h 582"/>
                <a:gd name="T20" fmla="*/ 2 w 689"/>
                <a:gd name="T21" fmla="*/ 183 h 582"/>
                <a:gd name="T22" fmla="*/ 0 w 689"/>
                <a:gd name="T23" fmla="*/ 204 h 582"/>
                <a:gd name="T24" fmla="*/ 242 w 689"/>
                <a:gd name="T25" fmla="*/ 206 h 582"/>
                <a:gd name="T26" fmla="*/ 244 w 689"/>
                <a:gd name="T27" fmla="*/ 185 h 582"/>
                <a:gd name="T28" fmla="*/ 211 w 689"/>
                <a:gd name="T29" fmla="*/ 173 h 582"/>
                <a:gd name="T30" fmla="*/ 186 w 689"/>
                <a:gd name="T31" fmla="*/ 65 h 582"/>
                <a:gd name="T32" fmla="*/ 211 w 689"/>
                <a:gd name="T33" fmla="*/ 173 h 582"/>
                <a:gd name="T34" fmla="*/ 181 w 689"/>
                <a:gd name="T35" fmla="*/ 65 h 582"/>
                <a:gd name="T36" fmla="*/ 139 w 689"/>
                <a:gd name="T37" fmla="*/ 173 h 582"/>
                <a:gd name="T38" fmla="*/ 109 w 689"/>
                <a:gd name="T39" fmla="*/ 65 h 582"/>
                <a:gd name="T40" fmla="*/ 134 w 689"/>
                <a:gd name="T41" fmla="*/ 173 h 582"/>
                <a:gd name="T42" fmla="*/ 109 w 689"/>
                <a:gd name="T43" fmla="*/ 65 h 582"/>
                <a:gd name="T44" fmla="*/ 104 w 689"/>
                <a:gd name="T45" fmla="*/ 65 h 582"/>
                <a:gd name="T46" fmla="*/ 63 w 689"/>
                <a:gd name="T47" fmla="*/ 173 h 582"/>
                <a:gd name="T48" fmla="*/ 14 w 689"/>
                <a:gd name="T49" fmla="*/ 54 h 582"/>
                <a:gd name="T50" fmla="*/ 229 w 689"/>
                <a:gd name="T51" fmla="*/ 54 h 582"/>
                <a:gd name="T52" fmla="*/ 14 w 689"/>
                <a:gd name="T53" fmla="*/ 60 h 582"/>
                <a:gd name="T54" fmla="*/ 33 w 689"/>
                <a:gd name="T55" fmla="*/ 65 h 582"/>
                <a:gd name="T56" fmla="*/ 58 w 689"/>
                <a:gd name="T57" fmla="*/ 173 h 582"/>
                <a:gd name="T58" fmla="*/ 33 w 689"/>
                <a:gd name="T59" fmla="*/ 65 h 582"/>
                <a:gd name="T60" fmla="*/ 5 w 689"/>
                <a:gd name="T61" fmla="*/ 201 h 582"/>
                <a:gd name="T62" fmla="*/ 11 w 689"/>
                <a:gd name="T63" fmla="*/ 188 h 582"/>
                <a:gd name="T64" fmla="*/ 14 w 689"/>
                <a:gd name="T65" fmla="*/ 178 h 582"/>
                <a:gd name="T66" fmla="*/ 229 w 689"/>
                <a:gd name="T67" fmla="*/ 185 h 582"/>
                <a:gd name="T68" fmla="*/ 239 w 689"/>
                <a:gd name="T69" fmla="*/ 188 h 5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689" h="582">
                  <a:moveTo>
                    <a:pt x="682" y="516"/>
                  </a:moveTo>
                  <a:cubicBezTo>
                    <a:pt x="661" y="516"/>
                    <a:pt x="661" y="516"/>
                    <a:pt x="661" y="516"/>
                  </a:cubicBezTo>
                  <a:cubicBezTo>
                    <a:pt x="661" y="495"/>
                    <a:pt x="661" y="495"/>
                    <a:pt x="661" y="495"/>
                  </a:cubicBezTo>
                  <a:cubicBezTo>
                    <a:pt x="661" y="491"/>
                    <a:pt x="658" y="488"/>
                    <a:pt x="654" y="488"/>
                  </a:cubicBezTo>
                  <a:cubicBezTo>
                    <a:pt x="609" y="488"/>
                    <a:pt x="609" y="488"/>
                    <a:pt x="609" y="488"/>
                  </a:cubicBezTo>
                  <a:cubicBezTo>
                    <a:pt x="609" y="183"/>
                    <a:pt x="609" y="183"/>
                    <a:pt x="609" y="183"/>
                  </a:cubicBezTo>
                  <a:cubicBezTo>
                    <a:pt x="653" y="183"/>
                    <a:pt x="653" y="183"/>
                    <a:pt x="653" y="183"/>
                  </a:cubicBezTo>
                  <a:cubicBezTo>
                    <a:pt x="657" y="183"/>
                    <a:pt x="660" y="180"/>
                    <a:pt x="660" y="176"/>
                  </a:cubicBezTo>
                  <a:cubicBezTo>
                    <a:pt x="660" y="149"/>
                    <a:pt x="660" y="149"/>
                    <a:pt x="660" y="149"/>
                  </a:cubicBezTo>
                  <a:cubicBezTo>
                    <a:pt x="660" y="146"/>
                    <a:pt x="658" y="143"/>
                    <a:pt x="656" y="142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3" y="0"/>
                    <a:pt x="341" y="0"/>
                    <a:pt x="339" y="1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27" y="143"/>
                    <a:pt x="26" y="146"/>
                    <a:pt x="26" y="149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80"/>
                    <a:pt x="29" y="183"/>
                    <a:pt x="33" y="183"/>
                  </a:cubicBezTo>
                  <a:cubicBezTo>
                    <a:pt x="80" y="183"/>
                    <a:pt x="80" y="183"/>
                    <a:pt x="80" y="183"/>
                  </a:cubicBezTo>
                  <a:cubicBezTo>
                    <a:pt x="80" y="488"/>
                    <a:pt x="80" y="488"/>
                    <a:pt x="80" y="488"/>
                  </a:cubicBezTo>
                  <a:cubicBezTo>
                    <a:pt x="32" y="488"/>
                    <a:pt x="32" y="488"/>
                    <a:pt x="32" y="488"/>
                  </a:cubicBezTo>
                  <a:cubicBezTo>
                    <a:pt x="28" y="488"/>
                    <a:pt x="25" y="491"/>
                    <a:pt x="25" y="495"/>
                  </a:cubicBezTo>
                  <a:cubicBezTo>
                    <a:pt x="25" y="516"/>
                    <a:pt x="25" y="516"/>
                    <a:pt x="25" y="516"/>
                  </a:cubicBezTo>
                  <a:cubicBezTo>
                    <a:pt x="7" y="516"/>
                    <a:pt x="7" y="516"/>
                    <a:pt x="7" y="516"/>
                  </a:cubicBezTo>
                  <a:cubicBezTo>
                    <a:pt x="3" y="516"/>
                    <a:pt x="0" y="520"/>
                    <a:pt x="0" y="523"/>
                  </a:cubicBezTo>
                  <a:cubicBezTo>
                    <a:pt x="0" y="575"/>
                    <a:pt x="0" y="575"/>
                    <a:pt x="0" y="575"/>
                  </a:cubicBezTo>
                  <a:cubicBezTo>
                    <a:pt x="0" y="579"/>
                    <a:pt x="3" y="582"/>
                    <a:pt x="7" y="582"/>
                  </a:cubicBezTo>
                  <a:cubicBezTo>
                    <a:pt x="682" y="582"/>
                    <a:pt x="682" y="582"/>
                    <a:pt x="682" y="582"/>
                  </a:cubicBezTo>
                  <a:cubicBezTo>
                    <a:pt x="686" y="582"/>
                    <a:pt x="689" y="579"/>
                    <a:pt x="689" y="575"/>
                  </a:cubicBezTo>
                  <a:cubicBezTo>
                    <a:pt x="689" y="523"/>
                    <a:pt x="689" y="523"/>
                    <a:pt x="689" y="523"/>
                  </a:cubicBezTo>
                  <a:cubicBezTo>
                    <a:pt x="689" y="520"/>
                    <a:pt x="686" y="516"/>
                    <a:pt x="682" y="516"/>
                  </a:cubicBezTo>
                  <a:moveTo>
                    <a:pt x="595" y="488"/>
                  </a:moveTo>
                  <a:cubicBezTo>
                    <a:pt x="526" y="488"/>
                    <a:pt x="526" y="488"/>
                    <a:pt x="526" y="488"/>
                  </a:cubicBezTo>
                  <a:cubicBezTo>
                    <a:pt x="526" y="183"/>
                    <a:pt x="526" y="183"/>
                    <a:pt x="526" y="183"/>
                  </a:cubicBezTo>
                  <a:cubicBezTo>
                    <a:pt x="595" y="183"/>
                    <a:pt x="595" y="183"/>
                    <a:pt x="595" y="183"/>
                  </a:cubicBezTo>
                  <a:lnTo>
                    <a:pt x="595" y="488"/>
                  </a:lnTo>
                  <a:close/>
                  <a:moveTo>
                    <a:pt x="392" y="183"/>
                  </a:moveTo>
                  <a:cubicBezTo>
                    <a:pt x="512" y="183"/>
                    <a:pt x="512" y="183"/>
                    <a:pt x="512" y="183"/>
                  </a:cubicBezTo>
                  <a:cubicBezTo>
                    <a:pt x="512" y="488"/>
                    <a:pt x="512" y="488"/>
                    <a:pt x="512" y="488"/>
                  </a:cubicBezTo>
                  <a:cubicBezTo>
                    <a:pt x="392" y="488"/>
                    <a:pt x="392" y="488"/>
                    <a:pt x="392" y="488"/>
                  </a:cubicBezTo>
                  <a:lnTo>
                    <a:pt x="392" y="183"/>
                  </a:lnTo>
                  <a:close/>
                  <a:moveTo>
                    <a:pt x="308" y="183"/>
                  </a:moveTo>
                  <a:cubicBezTo>
                    <a:pt x="378" y="183"/>
                    <a:pt x="378" y="183"/>
                    <a:pt x="378" y="183"/>
                  </a:cubicBezTo>
                  <a:cubicBezTo>
                    <a:pt x="378" y="488"/>
                    <a:pt x="378" y="488"/>
                    <a:pt x="378" y="488"/>
                  </a:cubicBezTo>
                  <a:cubicBezTo>
                    <a:pt x="308" y="488"/>
                    <a:pt x="308" y="488"/>
                    <a:pt x="308" y="488"/>
                  </a:cubicBezTo>
                  <a:lnTo>
                    <a:pt x="308" y="183"/>
                  </a:lnTo>
                  <a:close/>
                  <a:moveTo>
                    <a:pt x="178" y="183"/>
                  </a:moveTo>
                  <a:cubicBezTo>
                    <a:pt x="294" y="183"/>
                    <a:pt x="294" y="183"/>
                    <a:pt x="294" y="183"/>
                  </a:cubicBezTo>
                  <a:cubicBezTo>
                    <a:pt x="294" y="488"/>
                    <a:pt x="294" y="488"/>
                    <a:pt x="294" y="488"/>
                  </a:cubicBezTo>
                  <a:cubicBezTo>
                    <a:pt x="178" y="488"/>
                    <a:pt x="178" y="488"/>
                    <a:pt x="178" y="488"/>
                  </a:cubicBezTo>
                  <a:lnTo>
                    <a:pt x="178" y="183"/>
                  </a:lnTo>
                  <a:close/>
                  <a:moveTo>
                    <a:pt x="40" y="153"/>
                  </a:moveTo>
                  <a:cubicBezTo>
                    <a:pt x="342" y="15"/>
                    <a:pt x="342" y="15"/>
                    <a:pt x="342" y="15"/>
                  </a:cubicBezTo>
                  <a:cubicBezTo>
                    <a:pt x="646" y="153"/>
                    <a:pt x="646" y="153"/>
                    <a:pt x="646" y="153"/>
                  </a:cubicBezTo>
                  <a:cubicBezTo>
                    <a:pt x="646" y="169"/>
                    <a:pt x="646" y="169"/>
                    <a:pt x="646" y="169"/>
                  </a:cubicBezTo>
                  <a:cubicBezTo>
                    <a:pt x="40" y="169"/>
                    <a:pt x="40" y="169"/>
                    <a:pt x="40" y="169"/>
                  </a:cubicBezTo>
                  <a:lnTo>
                    <a:pt x="40" y="153"/>
                  </a:lnTo>
                  <a:close/>
                  <a:moveTo>
                    <a:pt x="94" y="183"/>
                  </a:moveTo>
                  <a:cubicBezTo>
                    <a:pt x="164" y="183"/>
                    <a:pt x="164" y="183"/>
                    <a:pt x="164" y="183"/>
                  </a:cubicBezTo>
                  <a:cubicBezTo>
                    <a:pt x="164" y="488"/>
                    <a:pt x="164" y="488"/>
                    <a:pt x="164" y="488"/>
                  </a:cubicBezTo>
                  <a:cubicBezTo>
                    <a:pt x="94" y="488"/>
                    <a:pt x="94" y="488"/>
                    <a:pt x="94" y="488"/>
                  </a:cubicBezTo>
                  <a:lnTo>
                    <a:pt x="94" y="183"/>
                  </a:lnTo>
                  <a:close/>
                  <a:moveTo>
                    <a:pt x="675" y="568"/>
                  </a:moveTo>
                  <a:cubicBezTo>
                    <a:pt x="14" y="568"/>
                    <a:pt x="14" y="568"/>
                    <a:pt x="14" y="568"/>
                  </a:cubicBezTo>
                  <a:cubicBezTo>
                    <a:pt x="14" y="530"/>
                    <a:pt x="14" y="530"/>
                    <a:pt x="14" y="530"/>
                  </a:cubicBezTo>
                  <a:cubicBezTo>
                    <a:pt x="32" y="530"/>
                    <a:pt x="32" y="530"/>
                    <a:pt x="32" y="530"/>
                  </a:cubicBezTo>
                  <a:cubicBezTo>
                    <a:pt x="36" y="530"/>
                    <a:pt x="39" y="527"/>
                    <a:pt x="39" y="523"/>
                  </a:cubicBezTo>
                  <a:cubicBezTo>
                    <a:pt x="39" y="502"/>
                    <a:pt x="39" y="502"/>
                    <a:pt x="39" y="502"/>
                  </a:cubicBezTo>
                  <a:cubicBezTo>
                    <a:pt x="647" y="502"/>
                    <a:pt x="647" y="502"/>
                    <a:pt x="647" y="502"/>
                  </a:cubicBezTo>
                  <a:cubicBezTo>
                    <a:pt x="647" y="523"/>
                    <a:pt x="647" y="523"/>
                    <a:pt x="647" y="523"/>
                  </a:cubicBezTo>
                  <a:cubicBezTo>
                    <a:pt x="647" y="527"/>
                    <a:pt x="650" y="530"/>
                    <a:pt x="654" y="530"/>
                  </a:cubicBezTo>
                  <a:cubicBezTo>
                    <a:pt x="675" y="530"/>
                    <a:pt x="675" y="530"/>
                    <a:pt x="675" y="530"/>
                  </a:cubicBezTo>
                  <a:lnTo>
                    <a:pt x="675" y="568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899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376"/>
    </mc:Choice>
    <mc:Fallback xmlns="">
      <p:transition spd="slow" advTm="25376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796" y="1568424"/>
            <a:ext cx="6103932" cy="4315208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28072" y="6466073"/>
            <a:ext cx="10434419" cy="392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5EA038"/>
              </a:buClr>
            </a:pPr>
            <a:r>
              <a:rPr lang="ru-RU" sz="105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900" spc="-20" dirty="0">
                <a:solidFill>
                  <a:schemeClr val="bg1"/>
                </a:solidFill>
                <a:latin typeface="Arial" panose="020B0604020202020204" pitchFamily="34" charset="0"/>
                <a:ea typeface="Proxima Nova" charset="0"/>
              </a:rPr>
              <a:t>Ставка действует при личном страховании, в случае отсутствия ставка повышается на </a:t>
            </a:r>
            <a:r>
              <a:rPr lang="ru-RU" sz="900" spc="-20" dirty="0" smtClean="0">
                <a:solidFill>
                  <a:schemeClr val="bg1"/>
                </a:solidFill>
                <a:latin typeface="Arial" panose="020B0604020202020204" pitchFamily="34" charset="0"/>
                <a:ea typeface="Proxima Nova" charset="0"/>
              </a:rPr>
              <a:t>0,3 %</a:t>
            </a:r>
          </a:p>
          <a:p>
            <a:pPr>
              <a:buClr>
                <a:srgbClr val="5EA038"/>
              </a:buClr>
            </a:pPr>
            <a:r>
              <a:rPr lang="ru-RU" sz="900" spc="-20" dirty="0" smtClean="0"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rPr>
              <a:t>  </a:t>
            </a:r>
            <a:endParaRPr lang="ru-RU" sz="900" spc="-20" dirty="0">
              <a:solidFill>
                <a:schemeClr val="bg1"/>
              </a:solidFill>
              <a:latin typeface="Proxima Nova" charset="0"/>
              <a:ea typeface="Proxima Nova" charset="0"/>
              <a:cs typeface="Proxima Nova" charset="0"/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5663952" y="1196752"/>
            <a:ext cx="1349755" cy="1171409"/>
            <a:chOff x="7617931" y="1373630"/>
            <a:chExt cx="1580425" cy="1371600"/>
          </a:xfrm>
        </p:grpSpPr>
        <p:grpSp>
          <p:nvGrpSpPr>
            <p:cNvPr id="28" name="Группа 27"/>
            <p:cNvGrpSpPr/>
            <p:nvPr/>
          </p:nvGrpSpPr>
          <p:grpSpPr>
            <a:xfrm>
              <a:off x="7617931" y="1373630"/>
              <a:ext cx="1467889" cy="1371600"/>
              <a:chOff x="4768651" y="2627803"/>
              <a:chExt cx="1467889" cy="1371600"/>
            </a:xfrm>
          </p:grpSpPr>
          <p:sp>
            <p:nvSpPr>
              <p:cNvPr id="30" name="Овал 29"/>
              <p:cNvSpPr/>
              <p:nvPr/>
            </p:nvSpPr>
            <p:spPr>
              <a:xfrm>
                <a:off x="4768651" y="2627803"/>
                <a:ext cx="1371600" cy="1371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Rectangle 122"/>
              <p:cNvSpPr>
                <a:spLocks noChangeArrowheads="1"/>
              </p:cNvSpPr>
              <p:nvPr/>
            </p:nvSpPr>
            <p:spPr bwMode="auto">
              <a:xfrm>
                <a:off x="4865971" y="2890082"/>
                <a:ext cx="1370569" cy="736066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0" tIns="0" rIns="0" bIns="0">
                <a:spAutoFit/>
              </a:bodyPr>
              <a:lstStyle/>
              <a:p>
                <a:pPr marL="0" lvl="1" defTabSz="871538">
                  <a:lnSpc>
                    <a:spcPct val="95000"/>
                  </a:lnSpc>
                  <a:spcAft>
                    <a:spcPts val="600"/>
                  </a:spcAft>
                  <a:buClr>
                    <a:srgbClr val="000000"/>
                  </a:buClr>
                  <a:buSzPct val="125000"/>
                  <a:defRPr/>
                </a:pPr>
                <a:r>
                  <a:rPr lang="ru-RU" sz="4300" b="1" spc="-1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ru-RU" sz="4300" b="1" kern="800" spc="-7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,</a:t>
                </a:r>
                <a:r>
                  <a:rPr lang="ru-RU" sz="4300" b="1" spc="-6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7</a:t>
                </a:r>
                <a:r>
                  <a:rPr lang="ru-RU" sz="24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%</a:t>
                </a:r>
                <a:endParaRPr lang="ru-RU" sz="5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4768651" y="3481449"/>
                <a:ext cx="1377803" cy="3783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5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годовых</a:t>
                </a:r>
                <a:endParaRPr lang="ru-RU" sz="15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4999321" y="2665903"/>
                <a:ext cx="933449" cy="3783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5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от</a:t>
                </a:r>
                <a:endParaRPr lang="ru-RU" sz="15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8752195" y="1798777"/>
              <a:ext cx="4461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/>
              <a:r>
                <a:rPr lang="ru-RU" sz="1400" baseline="30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ru-RU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object 9"/>
          <p:cNvSpPr txBox="1"/>
          <p:nvPr/>
        </p:nvSpPr>
        <p:spPr>
          <a:xfrm>
            <a:off x="263352" y="1124744"/>
            <a:ext cx="3612942" cy="47769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ru-RU" sz="3000" spc="10" dirty="0" smtClean="0">
                <a:solidFill>
                  <a:srgbClr val="35663B"/>
                </a:solidFill>
                <a:latin typeface="Arial" panose="020B0604020202020204" pitchFamily="34" charset="0"/>
              </a:rPr>
              <a:t>Сельская ипотека</a:t>
            </a:r>
            <a:endParaRPr sz="3000" dirty="0">
              <a:solidFill>
                <a:srgbClr val="35663B"/>
              </a:solidFill>
              <a:latin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91344" y="2492896"/>
            <a:ext cx="5613692" cy="3456384"/>
            <a:chOff x="191344" y="2132856"/>
            <a:chExt cx="5613692" cy="3456384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191344" y="2780928"/>
              <a:ext cx="5613692" cy="2808312"/>
              <a:chOff x="292236" y="3744572"/>
              <a:chExt cx="5613692" cy="2808312"/>
            </a:xfrm>
          </p:grpSpPr>
          <p:grpSp>
            <p:nvGrpSpPr>
              <p:cNvPr id="40" name="Группа 39"/>
              <p:cNvGrpSpPr/>
              <p:nvPr/>
            </p:nvGrpSpPr>
            <p:grpSpPr>
              <a:xfrm>
                <a:off x="292237" y="6022928"/>
                <a:ext cx="5530574" cy="529956"/>
                <a:chOff x="5621645" y="5927318"/>
                <a:chExt cx="4147931" cy="529956"/>
              </a:xfrm>
            </p:grpSpPr>
            <p:sp>
              <p:nvSpPr>
                <p:cNvPr id="58" name="Прямоугольник 57"/>
                <p:cNvSpPr/>
                <p:nvPr/>
              </p:nvSpPr>
              <p:spPr>
                <a:xfrm>
                  <a:off x="7263986" y="5927318"/>
                  <a:ext cx="2505590" cy="3139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80000"/>
                    </a:lnSpc>
                    <a:spcBef>
                      <a:spcPts val="300"/>
                    </a:spcBef>
                    <a:spcAft>
                      <a:spcPts val="400"/>
                    </a:spcAft>
                    <a:buClr>
                      <a:srgbClr val="5EA038"/>
                    </a:buClr>
                  </a:pPr>
                  <a:r>
                    <a:rPr lang="ru-RU" sz="16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ru-RU" b="1" spc="-20" dirty="0">
                      <a:latin typeface="Arial" panose="020B0604020202020204" pitchFamily="34" charset="0"/>
                      <a:ea typeface="Proxima Nova" charset="0"/>
                    </a:rPr>
                    <a:t>до 25 </a:t>
                  </a:r>
                  <a:r>
                    <a:rPr lang="ru-RU" b="1" spc="-20" dirty="0" smtClean="0">
                      <a:latin typeface="Arial" panose="020B0604020202020204" pitchFamily="34" charset="0"/>
                      <a:ea typeface="Proxima Nova" charset="0"/>
                    </a:rPr>
                    <a:t>лет </a:t>
                  </a:r>
                  <a:r>
                    <a:rPr lang="ru-RU" b="1" spc="-20" dirty="0">
                      <a:latin typeface="Arial" panose="020B0604020202020204" pitchFamily="34" charset="0"/>
                      <a:ea typeface="Proxima Nova" charset="0"/>
                    </a:rPr>
                    <a:t>(</a:t>
                  </a:r>
                  <a:r>
                    <a:rPr lang="ru-RU" b="1" spc="-20" dirty="0" smtClean="0">
                      <a:latin typeface="Arial" panose="020B0604020202020204" pitchFamily="34" charset="0"/>
                      <a:ea typeface="Proxima Nova" charset="0"/>
                    </a:rPr>
                    <a:t>включительно)</a:t>
                  </a:r>
                  <a:endParaRPr lang="ru-RU" b="1" spc="-20" dirty="0">
                    <a:latin typeface="Arial" panose="020B0604020202020204" pitchFamily="34" charset="0"/>
                    <a:ea typeface="Proxima Nova" charset="0"/>
                  </a:endParaRPr>
                </a:p>
              </p:txBody>
            </p:sp>
            <p:sp>
              <p:nvSpPr>
                <p:cNvPr id="59" name="TextBox 58"/>
                <p:cNvSpPr txBox="1"/>
                <p:nvPr/>
              </p:nvSpPr>
              <p:spPr>
                <a:xfrm>
                  <a:off x="5621645" y="5975477"/>
                  <a:ext cx="1296000" cy="481797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noFill/>
                  <a:prstDash val="soli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91440" tIns="45720" rIns="91440" bIns="45720" rtlCol="0" anchor="ctr">
                  <a:noAutofit/>
                </a:bodyPr>
                <a:lstStyle>
                  <a:defPPr>
                    <a:defRPr lang="en-US"/>
                  </a:defPPr>
                  <a:lvl1pPr marL="17462" indent="0">
                    <a:spcBef>
                      <a:spcPct val="20000"/>
                    </a:spcBef>
                    <a:buSzPct val="100000"/>
                    <a:buFontTx/>
                    <a:buNone/>
                    <a:defRPr sz="1600" b="1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360363" indent="-179388" defTabSz="358775">
                    <a:spcBef>
                      <a:spcPct val="20000"/>
                    </a:spcBef>
                    <a:buClr>
                      <a:srgbClr val="266234"/>
                    </a:buClr>
                    <a:buSzPct val="140000"/>
                    <a:buFont typeface="Arial"/>
                    <a:buChar char="•"/>
                    <a:defRPr sz="1200"/>
                  </a:lvl2pPr>
                  <a:lvl3pPr marL="536575" indent="-157163">
                    <a:spcBef>
                      <a:spcPct val="20000"/>
                    </a:spcBef>
                    <a:buClr>
                      <a:srgbClr val="266234"/>
                    </a:buClr>
                    <a:buSzPct val="120000"/>
                    <a:buFont typeface="Wingdings" charset="2"/>
                    <a:buChar char="§"/>
                    <a:defRPr sz="1200"/>
                  </a:lvl3pPr>
                  <a:lvl4pPr marL="715963" indent="-174625">
                    <a:spcBef>
                      <a:spcPct val="20000"/>
                    </a:spcBef>
                    <a:buClr>
                      <a:srgbClr val="266234"/>
                    </a:buClr>
                    <a:buFont typeface="Arial"/>
                    <a:buChar char="–"/>
                    <a:defRPr sz="1200"/>
                  </a:lvl4pPr>
                  <a:lvl5pPr marL="896938" indent="-176213">
                    <a:spcBef>
                      <a:spcPct val="20000"/>
                    </a:spcBef>
                    <a:buClr>
                      <a:srgbClr val="266234"/>
                    </a:buClr>
                    <a:buSzPct val="50000"/>
                    <a:buFont typeface="Wingdings" charset="2"/>
                    <a:buChar char="u"/>
                    <a:defRPr sz="1200"/>
                  </a:lvl5pPr>
                  <a:lvl6pPr marL="2514600" indent="-228600">
                    <a:spcBef>
                      <a:spcPct val="20000"/>
                    </a:spcBef>
                    <a:buFont typeface="Arial"/>
                    <a:buChar char="•"/>
                    <a:defRPr sz="2000"/>
                  </a:lvl6pPr>
                  <a:lvl7pPr marL="2971800" indent="-228600">
                    <a:spcBef>
                      <a:spcPct val="20000"/>
                    </a:spcBef>
                    <a:buFont typeface="Arial"/>
                    <a:buChar char="•"/>
                    <a:defRPr sz="2000"/>
                  </a:lvl7pPr>
                  <a:lvl8pPr marL="3429000" indent="-228600">
                    <a:spcBef>
                      <a:spcPct val="20000"/>
                    </a:spcBef>
                    <a:buFont typeface="Arial"/>
                    <a:buChar char="•"/>
                    <a:defRPr sz="2000"/>
                  </a:lvl8pPr>
                  <a:lvl9pPr marL="3886200" indent="-228600">
                    <a:spcBef>
                      <a:spcPct val="20000"/>
                    </a:spcBef>
                    <a:buFont typeface="Arial"/>
                    <a:buChar char="•"/>
                    <a:defRPr sz="2000"/>
                  </a:lvl9pPr>
                </a:lstStyle>
                <a:p>
                  <a:pPr marL="0">
                    <a:spcBef>
                      <a:spcPts val="0"/>
                    </a:spcBef>
                  </a:pPr>
                  <a:r>
                    <a:rPr lang="ru-RU" b="0" spc="-20" dirty="0">
                      <a:ea typeface="Proxima Nova" charset="0"/>
                    </a:rPr>
                    <a:t>СРОК </a:t>
                  </a:r>
                </a:p>
                <a:p>
                  <a:pPr marL="0">
                    <a:spcBef>
                      <a:spcPts val="0"/>
                    </a:spcBef>
                  </a:pPr>
                  <a:r>
                    <a:rPr lang="ru-RU" b="0" spc="-20" dirty="0">
                      <a:ea typeface="Proxima Nova" charset="0"/>
                    </a:rPr>
                    <a:t>КРЕДИТА</a:t>
                  </a:r>
                </a:p>
              </p:txBody>
            </p:sp>
          </p:grpSp>
          <p:grpSp>
            <p:nvGrpSpPr>
              <p:cNvPr id="41" name="Группа 40"/>
              <p:cNvGrpSpPr/>
              <p:nvPr/>
            </p:nvGrpSpPr>
            <p:grpSpPr>
              <a:xfrm>
                <a:off x="292246" y="5374856"/>
                <a:ext cx="3888422" cy="515684"/>
                <a:chOff x="38407" y="5175443"/>
                <a:chExt cx="2916317" cy="515684"/>
              </a:xfrm>
            </p:grpSpPr>
            <p:sp>
              <p:nvSpPr>
                <p:cNvPr id="50" name="Прямоугольник 49"/>
                <p:cNvSpPr/>
                <p:nvPr/>
              </p:nvSpPr>
              <p:spPr>
                <a:xfrm>
                  <a:off x="1716316" y="5175443"/>
                  <a:ext cx="1238408" cy="3139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80000"/>
                    </a:lnSpc>
                    <a:spcBef>
                      <a:spcPts val="300"/>
                    </a:spcBef>
                    <a:spcAft>
                      <a:spcPts val="400"/>
                    </a:spcAft>
                    <a:buClr>
                      <a:srgbClr val="5EA038"/>
                    </a:buClr>
                  </a:pPr>
                  <a:r>
                    <a:rPr lang="ru-RU" b="1" spc="-20" dirty="0">
                      <a:latin typeface="Arial" panose="020B0604020202020204" pitchFamily="34" charset="0"/>
                      <a:ea typeface="Proxima Nova" charset="0"/>
                    </a:rPr>
                    <a:t>от </a:t>
                  </a:r>
                  <a:r>
                    <a:rPr lang="ru-RU" b="1" spc="-20" dirty="0" smtClean="0">
                      <a:latin typeface="Arial" panose="020B0604020202020204" pitchFamily="34" charset="0"/>
                      <a:ea typeface="Proxima Nova" charset="0"/>
                    </a:rPr>
                    <a:t>10</a:t>
                  </a:r>
                  <a:r>
                    <a:rPr lang="ru-RU" b="1" spc="-20" dirty="0">
                      <a:latin typeface="Arial" panose="020B0604020202020204" pitchFamily="34" charset="0"/>
                      <a:ea typeface="Proxima Nova" charset="0"/>
                    </a:rPr>
                    <a:t>%</a:t>
                  </a:r>
                </a:p>
              </p:txBody>
            </p:sp>
            <p:sp>
              <p:nvSpPr>
                <p:cNvPr id="60" name="TextBox 59"/>
                <p:cNvSpPr txBox="1"/>
                <p:nvPr/>
              </p:nvSpPr>
              <p:spPr>
                <a:xfrm>
                  <a:off x="38407" y="5204666"/>
                  <a:ext cx="1728185" cy="486461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noFill/>
                  <a:prstDash val="soli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91440" tIns="45720" rIns="91440" bIns="45720" rtlCol="0" anchor="ctr">
                  <a:noAutofit/>
                </a:bodyPr>
                <a:lstStyle>
                  <a:defPPr>
                    <a:defRPr lang="en-US"/>
                  </a:defPPr>
                  <a:lvl1pPr marL="17462" indent="0">
                    <a:spcBef>
                      <a:spcPct val="20000"/>
                    </a:spcBef>
                    <a:buSzPct val="100000"/>
                    <a:buFontTx/>
                    <a:buNone/>
                    <a:defRPr sz="1600" b="1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360363" indent="-179388" defTabSz="358775">
                    <a:spcBef>
                      <a:spcPct val="20000"/>
                    </a:spcBef>
                    <a:buClr>
                      <a:srgbClr val="266234"/>
                    </a:buClr>
                    <a:buSzPct val="140000"/>
                    <a:buFont typeface="Arial"/>
                    <a:buChar char="•"/>
                    <a:defRPr sz="1200"/>
                  </a:lvl2pPr>
                  <a:lvl3pPr marL="536575" indent="-157163">
                    <a:spcBef>
                      <a:spcPct val="20000"/>
                    </a:spcBef>
                    <a:buClr>
                      <a:srgbClr val="266234"/>
                    </a:buClr>
                    <a:buSzPct val="120000"/>
                    <a:buFont typeface="Wingdings" charset="2"/>
                    <a:buChar char="§"/>
                    <a:defRPr sz="1200"/>
                  </a:lvl3pPr>
                  <a:lvl4pPr marL="715963" indent="-174625">
                    <a:spcBef>
                      <a:spcPct val="20000"/>
                    </a:spcBef>
                    <a:buClr>
                      <a:srgbClr val="266234"/>
                    </a:buClr>
                    <a:buFont typeface="Arial"/>
                    <a:buChar char="–"/>
                    <a:defRPr sz="1200"/>
                  </a:lvl4pPr>
                  <a:lvl5pPr marL="896938" indent="-176213">
                    <a:spcBef>
                      <a:spcPct val="20000"/>
                    </a:spcBef>
                    <a:buClr>
                      <a:srgbClr val="266234"/>
                    </a:buClr>
                    <a:buSzPct val="50000"/>
                    <a:buFont typeface="Wingdings" charset="2"/>
                    <a:buChar char="u"/>
                    <a:defRPr sz="1200"/>
                  </a:lvl5pPr>
                  <a:lvl6pPr marL="2514600" indent="-228600">
                    <a:spcBef>
                      <a:spcPct val="20000"/>
                    </a:spcBef>
                    <a:buFont typeface="Arial"/>
                    <a:buChar char="•"/>
                    <a:defRPr sz="2000"/>
                  </a:lvl6pPr>
                  <a:lvl7pPr marL="2971800" indent="-228600">
                    <a:spcBef>
                      <a:spcPct val="20000"/>
                    </a:spcBef>
                    <a:buFont typeface="Arial"/>
                    <a:buChar char="•"/>
                    <a:defRPr sz="2000"/>
                  </a:lvl7pPr>
                  <a:lvl8pPr marL="3429000" indent="-228600">
                    <a:spcBef>
                      <a:spcPct val="20000"/>
                    </a:spcBef>
                    <a:buFont typeface="Arial"/>
                    <a:buChar char="•"/>
                    <a:defRPr sz="2000"/>
                  </a:lvl8pPr>
                  <a:lvl9pPr marL="3886200" indent="-228600">
                    <a:spcBef>
                      <a:spcPct val="20000"/>
                    </a:spcBef>
                    <a:buFont typeface="Arial"/>
                    <a:buChar char="•"/>
                    <a:defRPr sz="2000"/>
                  </a:lvl9pPr>
                </a:lstStyle>
                <a:p>
                  <a:pPr marL="0">
                    <a:spcBef>
                      <a:spcPts val="0"/>
                    </a:spcBef>
                  </a:pPr>
                  <a:r>
                    <a:rPr lang="ru-RU" b="0" spc="-20" dirty="0">
                      <a:ea typeface="Proxima Nova" charset="0"/>
                    </a:rPr>
                    <a:t>ПЕРВОНАЧАЛЬНЫЙ ВЗНОС</a:t>
                  </a:r>
                </a:p>
              </p:txBody>
            </p:sp>
          </p:grpSp>
          <p:grpSp>
            <p:nvGrpSpPr>
              <p:cNvPr id="42" name="Группа 41"/>
              <p:cNvGrpSpPr/>
              <p:nvPr/>
            </p:nvGrpSpPr>
            <p:grpSpPr>
              <a:xfrm>
                <a:off x="2491422" y="3767916"/>
                <a:ext cx="3414506" cy="1004369"/>
                <a:chOff x="7230834" y="4225821"/>
                <a:chExt cx="2254999" cy="1004369"/>
              </a:xfrm>
            </p:grpSpPr>
            <p:sp>
              <p:nvSpPr>
                <p:cNvPr id="47" name="Прямоугольник 46"/>
                <p:cNvSpPr/>
                <p:nvPr/>
              </p:nvSpPr>
              <p:spPr>
                <a:xfrm>
                  <a:off x="7252668" y="4225821"/>
                  <a:ext cx="2078279" cy="3139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80000"/>
                    </a:lnSpc>
                    <a:spcBef>
                      <a:spcPts val="300"/>
                    </a:spcBef>
                    <a:spcAft>
                      <a:spcPts val="400"/>
                    </a:spcAft>
                    <a:buClr>
                      <a:srgbClr val="5EA038"/>
                    </a:buClr>
                  </a:pPr>
                  <a:r>
                    <a:rPr lang="ru-RU" b="1" spc="-20" dirty="0">
                      <a:latin typeface="Arial" panose="020B0604020202020204" pitchFamily="34" charset="0"/>
                      <a:ea typeface="Proxima Nova" charset="0"/>
                    </a:rPr>
                    <a:t>до 5 млн. руб.   </a:t>
                  </a:r>
                </a:p>
              </p:txBody>
            </p:sp>
            <p:sp>
              <p:nvSpPr>
                <p:cNvPr id="48" name="Прямоугольник 47"/>
                <p:cNvSpPr/>
                <p:nvPr/>
              </p:nvSpPr>
              <p:spPr>
                <a:xfrm>
                  <a:off x="7230834" y="4491526"/>
                  <a:ext cx="2254999" cy="73866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sz="105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для </a:t>
                  </a:r>
                  <a:r>
                    <a:rPr lang="ru-RU" sz="105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недвижимости</a:t>
                  </a:r>
                  <a:r>
                    <a:rPr lang="ru-RU" sz="105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, </a:t>
                  </a:r>
                  <a:r>
                    <a:rPr lang="ru-RU" sz="105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расположенной </a:t>
                  </a:r>
                  <a:r>
                    <a:rPr lang="ru-RU" sz="105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на сельских </a:t>
                  </a:r>
                  <a:r>
                    <a:rPr lang="ru-RU" sz="105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территориях </a:t>
                  </a:r>
                  <a:r>
                    <a:rPr lang="ru-RU" sz="105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(сельских агломерациях) Ленинградской области и субъектов </a:t>
                  </a:r>
                  <a:r>
                    <a:rPr lang="ru-RU" sz="105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РФ, </a:t>
                  </a:r>
                  <a:r>
                    <a:rPr lang="ru-RU" sz="105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входящих в состав Дальневосточного федерального </a:t>
                  </a:r>
                  <a:r>
                    <a:rPr lang="ru-RU" sz="105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округа</a:t>
                  </a:r>
                  <a:r>
                    <a:rPr lang="en-US" sz="105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  </a:t>
                  </a:r>
                  <a:endParaRPr lang="ru-RU" sz="105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43" name="TextBox 42"/>
              <p:cNvSpPr txBox="1"/>
              <p:nvPr/>
            </p:nvSpPr>
            <p:spPr>
              <a:xfrm>
                <a:off x="292236" y="3744572"/>
                <a:ext cx="1728000" cy="537422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defPPr>
                  <a:defRPr lang="en-US"/>
                </a:defPPr>
                <a:lvl1pPr marL="17462" indent="0">
                  <a:spcBef>
                    <a:spcPct val="20000"/>
                  </a:spcBef>
                  <a:buSzPct val="100000"/>
                  <a:buFontTx/>
                  <a:buNone/>
                  <a:defRPr sz="1600"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60363" indent="-179388" defTabSz="358775">
                  <a:spcBef>
                    <a:spcPct val="20000"/>
                  </a:spcBef>
                  <a:buClr>
                    <a:srgbClr val="266234"/>
                  </a:buClr>
                  <a:buSzPct val="140000"/>
                  <a:buFont typeface="Arial"/>
                  <a:buChar char="•"/>
                  <a:defRPr sz="1200"/>
                </a:lvl2pPr>
                <a:lvl3pPr marL="536575" indent="-157163">
                  <a:spcBef>
                    <a:spcPct val="20000"/>
                  </a:spcBef>
                  <a:buClr>
                    <a:srgbClr val="266234"/>
                  </a:buClr>
                  <a:buSzPct val="120000"/>
                  <a:buFont typeface="Wingdings" charset="2"/>
                  <a:buChar char="§"/>
                  <a:defRPr sz="1200"/>
                </a:lvl3pPr>
                <a:lvl4pPr marL="715963" indent="-174625">
                  <a:spcBef>
                    <a:spcPct val="20000"/>
                  </a:spcBef>
                  <a:buClr>
                    <a:srgbClr val="266234"/>
                  </a:buClr>
                  <a:buFont typeface="Arial"/>
                  <a:buChar char="–"/>
                  <a:defRPr sz="1200"/>
                </a:lvl4pPr>
                <a:lvl5pPr marL="896938" indent="-176213">
                  <a:spcBef>
                    <a:spcPct val="20000"/>
                  </a:spcBef>
                  <a:buClr>
                    <a:srgbClr val="266234"/>
                  </a:buClr>
                  <a:buSzPct val="50000"/>
                  <a:buFont typeface="Wingdings" charset="2"/>
                  <a:buChar char="u"/>
                  <a:defRPr sz="1200"/>
                </a:lvl5pPr>
                <a:lvl6pPr marL="2514600" indent="-228600">
                  <a:spcBef>
                    <a:spcPct val="20000"/>
                  </a:spcBef>
                  <a:buFont typeface="Arial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/>
                  <a:buChar char="•"/>
                  <a:defRPr sz="2000"/>
                </a:lvl9pPr>
              </a:lstStyle>
              <a:p>
                <a:pPr marL="0">
                  <a:spcBef>
                    <a:spcPts val="0"/>
                  </a:spcBef>
                </a:pPr>
                <a:r>
                  <a:rPr lang="ru-RU" b="0" spc="-20" dirty="0">
                    <a:ea typeface="Proxima Nova" charset="0"/>
                  </a:rPr>
                  <a:t>СУММА </a:t>
                </a:r>
              </a:p>
              <a:p>
                <a:pPr marL="0">
                  <a:spcBef>
                    <a:spcPts val="0"/>
                  </a:spcBef>
                </a:pPr>
                <a:r>
                  <a:rPr lang="ru-RU" b="0" spc="-20" dirty="0">
                    <a:ea typeface="Proxima Nova" charset="0"/>
                  </a:rPr>
                  <a:t>КРЕДИТА</a:t>
                </a:r>
              </a:p>
            </p:txBody>
          </p:sp>
          <p:grpSp>
            <p:nvGrpSpPr>
              <p:cNvPr id="44" name="Группа 43"/>
              <p:cNvGrpSpPr/>
              <p:nvPr/>
            </p:nvGrpSpPr>
            <p:grpSpPr>
              <a:xfrm>
                <a:off x="2495873" y="4731343"/>
                <a:ext cx="2692883" cy="470928"/>
                <a:chOff x="7241420" y="4244005"/>
                <a:chExt cx="1893068" cy="470928"/>
              </a:xfrm>
            </p:grpSpPr>
            <p:sp>
              <p:nvSpPr>
                <p:cNvPr id="45" name="Прямоугольник 44"/>
                <p:cNvSpPr/>
                <p:nvPr/>
              </p:nvSpPr>
              <p:spPr>
                <a:xfrm>
                  <a:off x="7251026" y="4244005"/>
                  <a:ext cx="1883462" cy="3139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80000"/>
                    </a:lnSpc>
                    <a:spcBef>
                      <a:spcPts val="300"/>
                    </a:spcBef>
                    <a:spcAft>
                      <a:spcPts val="400"/>
                    </a:spcAft>
                    <a:buClr>
                      <a:srgbClr val="5EA038"/>
                    </a:buClr>
                  </a:pPr>
                  <a:r>
                    <a:rPr lang="ru-RU" b="1" spc="-20" dirty="0">
                      <a:latin typeface="Arial" panose="020B0604020202020204" pitchFamily="34" charset="0"/>
                      <a:ea typeface="Proxima Nova" charset="0"/>
                    </a:rPr>
                    <a:t>до 3 млн. руб. </a:t>
                  </a:r>
                </a:p>
              </p:txBody>
            </p:sp>
            <p:sp>
              <p:nvSpPr>
                <p:cNvPr id="46" name="Прямоугольник 45"/>
                <p:cNvSpPr/>
                <p:nvPr/>
              </p:nvSpPr>
              <p:spPr>
                <a:xfrm>
                  <a:off x="7241420" y="4453323"/>
                  <a:ext cx="1797814" cy="2616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sz="1100" spc="-20" dirty="0">
                      <a:latin typeface="Arial" panose="020B0604020202020204" pitchFamily="34" charset="0"/>
                      <a:ea typeface="Proxima Nova" charset="0"/>
                    </a:rPr>
                    <a:t>в</a:t>
                  </a:r>
                  <a:r>
                    <a:rPr lang="ru-RU" sz="1100" spc="-20" dirty="0" smtClean="0">
                      <a:latin typeface="Arial" panose="020B0604020202020204" pitchFamily="34" charset="0"/>
                      <a:ea typeface="Proxima Nova" charset="0"/>
                    </a:rPr>
                    <a:t> </a:t>
                  </a:r>
                  <a:r>
                    <a:rPr lang="ru-RU" sz="1100" spc="-20" dirty="0">
                      <a:latin typeface="Arial" panose="020B0604020202020204" pitchFamily="34" charset="0"/>
                      <a:ea typeface="Proxima Nova" charset="0"/>
                    </a:rPr>
                    <a:t>остальных регионах</a:t>
                  </a:r>
                </a:p>
              </p:txBody>
            </p:sp>
          </p:grpSp>
        </p:grpSp>
        <p:sp>
          <p:nvSpPr>
            <p:cNvPr id="53" name="TextBox 52"/>
            <p:cNvSpPr txBox="1"/>
            <p:nvPr/>
          </p:nvSpPr>
          <p:spPr>
            <a:xfrm>
              <a:off x="191344" y="2132856"/>
              <a:ext cx="1728000" cy="5374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17462" indent="0">
                <a:spcBef>
                  <a:spcPct val="20000"/>
                </a:spcBef>
                <a:buSzPct val="100000"/>
                <a:buFontTx/>
                <a:buNone/>
                <a:defRPr sz="16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60363" indent="-179388" defTabSz="358775">
                <a:spcBef>
                  <a:spcPct val="20000"/>
                </a:spcBef>
                <a:buClr>
                  <a:srgbClr val="266234"/>
                </a:buClr>
                <a:buSzPct val="140000"/>
                <a:buFont typeface="Arial"/>
                <a:buChar char="•"/>
                <a:defRPr sz="1200"/>
              </a:lvl2pPr>
              <a:lvl3pPr marL="536575" indent="-157163">
                <a:spcBef>
                  <a:spcPct val="20000"/>
                </a:spcBef>
                <a:buClr>
                  <a:srgbClr val="266234"/>
                </a:buClr>
                <a:buSzPct val="120000"/>
                <a:buFont typeface="Wingdings" charset="2"/>
                <a:buChar char="§"/>
                <a:defRPr sz="1200"/>
              </a:lvl3pPr>
              <a:lvl4pPr marL="715963" indent="-174625">
                <a:spcBef>
                  <a:spcPct val="20000"/>
                </a:spcBef>
                <a:buClr>
                  <a:srgbClr val="266234"/>
                </a:buClr>
                <a:buFont typeface="Arial"/>
                <a:buChar char="–"/>
                <a:defRPr sz="1200"/>
              </a:lvl4pPr>
              <a:lvl5pPr marL="896938" indent="-176213">
                <a:spcBef>
                  <a:spcPct val="20000"/>
                </a:spcBef>
                <a:buClr>
                  <a:srgbClr val="266234"/>
                </a:buClr>
                <a:buSzPct val="50000"/>
                <a:buFont typeface="Wingdings" charset="2"/>
                <a:buChar char="u"/>
                <a:defRPr sz="1200"/>
              </a:lvl5pPr>
              <a:lvl6pPr marL="2514600" indent="-2286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pPr marL="0">
                <a:spcBef>
                  <a:spcPts val="0"/>
                </a:spcBef>
              </a:pPr>
              <a:r>
                <a:rPr lang="ru-RU" b="0" spc="-20" dirty="0">
                  <a:ea typeface="Proxima Nova" charset="0"/>
                </a:rPr>
                <a:t>ПРОЦЕНТНАЯ СТАВКА</a:t>
              </a:r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2408669" y="2156200"/>
              <a:ext cx="2679219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300"/>
                </a:spcBef>
                <a:spcAft>
                  <a:spcPts val="400"/>
                </a:spcAft>
                <a:buClr>
                  <a:srgbClr val="5EA038"/>
                </a:buClr>
              </a:pPr>
              <a:r>
                <a:rPr lang="ru-RU" b="1" spc="-20" dirty="0">
                  <a:latin typeface="Arial" panose="020B0604020202020204" pitchFamily="34" charset="0"/>
                  <a:ea typeface="Proxima Nova" charset="0"/>
                </a:rPr>
                <a:t>от 2,7%¹</a:t>
              </a:r>
            </a:p>
          </p:txBody>
        </p:sp>
      </p:grpSp>
      <p:sp>
        <p:nvSpPr>
          <p:cNvPr id="55" name="Прямоугольник 54"/>
          <p:cNvSpPr/>
          <p:nvPr/>
        </p:nvSpPr>
        <p:spPr>
          <a:xfrm>
            <a:off x="191344" y="6268351"/>
            <a:ext cx="8562248" cy="26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1100" baseline="30000" dirty="0" smtClean="0">
                <a:latin typeface="Arial" panose="020B0604020202020204" pitchFamily="34" charset="0"/>
              </a:rPr>
              <a:t>1</a:t>
            </a:r>
            <a:r>
              <a:rPr lang="ru-RU" sz="1100" dirty="0">
                <a:latin typeface="Arial" panose="020B0604020202020204" pitchFamily="34" charset="0"/>
              </a:rPr>
              <a:t> </a:t>
            </a:r>
            <a:r>
              <a:rPr lang="ru-RU" sz="1100" dirty="0" smtClean="0">
                <a:latin typeface="Arial" panose="020B0604020202020204" pitchFamily="34" charset="0"/>
              </a:rPr>
              <a:t>при </a:t>
            </a:r>
            <a:r>
              <a:rPr lang="ru-RU" sz="1100" dirty="0">
                <a:latin typeface="Arial" panose="020B0604020202020204" pitchFamily="34" charset="0"/>
              </a:rPr>
              <a:t>наличии личного страхования, при отсутствии личного страхования - 3% </a:t>
            </a:r>
            <a:r>
              <a:rPr lang="ru-RU" sz="1100" dirty="0" smtClean="0">
                <a:latin typeface="Arial" panose="020B0604020202020204" pitchFamily="34" charset="0"/>
              </a:rPr>
              <a:t>годовых</a:t>
            </a:r>
            <a:endParaRPr lang="ru-RU" sz="1100" dirty="0">
              <a:latin typeface="Arial" panose="020B0604020202020204" pitchFamily="34" charset="0"/>
            </a:endParaRPr>
          </a:p>
        </p:txBody>
      </p:sp>
      <p:pic>
        <p:nvPicPr>
          <p:cNvPr id="26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8482" y="185142"/>
            <a:ext cx="2712174" cy="435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Прямоугольник 60"/>
          <p:cNvSpPr/>
          <p:nvPr/>
        </p:nvSpPr>
        <p:spPr>
          <a:xfrm>
            <a:off x="178348" y="1723422"/>
            <a:ext cx="55305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spc="-20" dirty="0" smtClean="0">
                <a:solidFill>
                  <a:srgbClr val="19502E"/>
                </a:solidFill>
                <a:latin typeface="Arial" panose="020B0604020202020204" pitchFamily="34" charset="0"/>
                <a:ea typeface="Proxima Nova" charset="0"/>
              </a:rPr>
              <a:t>Ипотечный </a:t>
            </a:r>
            <a:r>
              <a:rPr lang="ru-RU" sz="1400" b="1" spc="-20" dirty="0">
                <a:solidFill>
                  <a:srgbClr val="19502E"/>
                </a:solidFill>
                <a:latin typeface="Arial" panose="020B0604020202020204" pitchFamily="34" charset="0"/>
                <a:ea typeface="Proxima Nova" charset="0"/>
              </a:rPr>
              <a:t>кредит с государственной </a:t>
            </a:r>
            <a:r>
              <a:rPr lang="ru-RU" sz="1400" b="1" spc="-20" dirty="0" smtClean="0">
                <a:solidFill>
                  <a:srgbClr val="19502E"/>
                </a:solidFill>
                <a:latin typeface="Arial" panose="020B0604020202020204" pitchFamily="34" charset="0"/>
                <a:ea typeface="Proxima Nova" charset="0"/>
              </a:rPr>
              <a:t>поддержкой на приобретение или строительство жилого помещения на сельских территориях</a:t>
            </a:r>
            <a:endParaRPr lang="ru-RU" sz="1400" b="1" spc="-20" dirty="0">
              <a:solidFill>
                <a:srgbClr val="19502E"/>
              </a:solidFill>
              <a:latin typeface="Proxima Nova" charset="0"/>
              <a:ea typeface="Proxima Nova" charset="0"/>
              <a:cs typeface="Proxima Nova" charset="0"/>
            </a:endParaRPr>
          </a:p>
        </p:txBody>
      </p:sp>
      <p:sp>
        <p:nvSpPr>
          <p:cNvPr id="37" name="object 13"/>
          <p:cNvSpPr/>
          <p:nvPr/>
        </p:nvSpPr>
        <p:spPr>
          <a:xfrm>
            <a:off x="263352" y="1611655"/>
            <a:ext cx="3240000" cy="17145"/>
          </a:xfrm>
          <a:custGeom>
            <a:avLst/>
            <a:gdLst/>
            <a:ahLst/>
            <a:cxnLst/>
            <a:rect l="l" t="t" r="r" b="b"/>
            <a:pathLst>
              <a:path w="3461385" h="17145">
                <a:moveTo>
                  <a:pt x="3460953" y="16683"/>
                </a:moveTo>
                <a:lnTo>
                  <a:pt x="3460953" y="0"/>
                </a:lnTo>
                <a:lnTo>
                  <a:pt x="0" y="0"/>
                </a:lnTo>
                <a:lnTo>
                  <a:pt x="0" y="16683"/>
                </a:lnTo>
                <a:lnTo>
                  <a:pt x="3460953" y="16683"/>
                </a:lnTo>
                <a:close/>
              </a:path>
            </a:pathLst>
          </a:custGeom>
          <a:solidFill>
            <a:srgbClr val="35663B"/>
          </a:solidFill>
        </p:spPr>
        <p:txBody>
          <a:bodyPr wrap="square" lIns="0" tIns="0" rIns="0" bIns="0" rtlCol="0"/>
          <a:lstStyle/>
          <a:p>
            <a:endParaRPr>
              <a:solidFill>
                <a:srgbClr val="A6C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37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046"/>
    </mc:Choice>
    <mc:Fallback xmlns="">
      <p:transition spd="slow" advTm="24046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1804" y="935369"/>
            <a:ext cx="5954203" cy="438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5250301" y="548680"/>
            <a:ext cx="1349755" cy="1171409"/>
            <a:chOff x="7617931" y="1373630"/>
            <a:chExt cx="1580425" cy="1371600"/>
          </a:xfrm>
        </p:grpSpPr>
        <p:grpSp>
          <p:nvGrpSpPr>
            <p:cNvPr id="28" name="Группа 27"/>
            <p:cNvGrpSpPr/>
            <p:nvPr/>
          </p:nvGrpSpPr>
          <p:grpSpPr>
            <a:xfrm>
              <a:off x="7617931" y="1373630"/>
              <a:ext cx="1467889" cy="1371600"/>
              <a:chOff x="4768651" y="2627803"/>
              <a:chExt cx="1467889" cy="1371600"/>
            </a:xfrm>
          </p:grpSpPr>
          <p:sp>
            <p:nvSpPr>
              <p:cNvPr id="30" name="Овал 29"/>
              <p:cNvSpPr/>
              <p:nvPr/>
            </p:nvSpPr>
            <p:spPr>
              <a:xfrm>
                <a:off x="4768651" y="2627803"/>
                <a:ext cx="1371600" cy="1371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Rectangle 122"/>
              <p:cNvSpPr>
                <a:spLocks noChangeArrowheads="1"/>
              </p:cNvSpPr>
              <p:nvPr/>
            </p:nvSpPr>
            <p:spPr bwMode="auto">
              <a:xfrm>
                <a:off x="4865971" y="2890082"/>
                <a:ext cx="1370569" cy="736066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0" tIns="0" rIns="0" bIns="0">
                <a:spAutoFit/>
              </a:bodyPr>
              <a:lstStyle/>
              <a:p>
                <a:pPr marL="0" lvl="1" defTabSz="871538">
                  <a:lnSpc>
                    <a:spcPct val="95000"/>
                  </a:lnSpc>
                  <a:spcAft>
                    <a:spcPts val="600"/>
                  </a:spcAft>
                  <a:buClr>
                    <a:srgbClr val="000000"/>
                  </a:buClr>
                  <a:buSzPct val="125000"/>
                  <a:defRPr/>
                </a:pPr>
                <a:r>
                  <a:rPr lang="ru-RU" sz="4300" b="1" spc="-1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ru-RU" sz="4300" b="1" kern="800" spc="-7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,</a:t>
                </a:r>
                <a:r>
                  <a:rPr lang="ru-RU" sz="4300" b="1" spc="-6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7</a:t>
                </a:r>
                <a:r>
                  <a:rPr lang="ru-RU" sz="24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%</a:t>
                </a:r>
                <a:endParaRPr lang="ru-RU" sz="5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4768651" y="3481449"/>
                <a:ext cx="1377803" cy="3783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5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годовых</a:t>
                </a:r>
                <a:endParaRPr lang="ru-RU" sz="15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4999321" y="2665903"/>
                <a:ext cx="933449" cy="3783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5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от</a:t>
                </a:r>
                <a:endParaRPr lang="ru-RU" sz="15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8752195" y="1798777"/>
              <a:ext cx="4461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/>
              <a:r>
                <a:rPr lang="ru-RU" sz="1400" baseline="30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ru-RU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6744072" y="908720"/>
            <a:ext cx="5289190" cy="4536504"/>
            <a:chOff x="292244" y="1343090"/>
            <a:chExt cx="5289190" cy="4536504"/>
          </a:xfrm>
        </p:grpSpPr>
        <p:sp>
          <p:nvSpPr>
            <p:cNvPr id="36" name="object 9"/>
            <p:cNvSpPr txBox="1"/>
            <p:nvPr/>
          </p:nvSpPr>
          <p:spPr>
            <a:xfrm>
              <a:off x="292244" y="1343090"/>
              <a:ext cx="4032448" cy="47769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>
              <a:defPPr>
                <a:defRPr lang="ru-RU"/>
              </a:defPPr>
              <a:lvl1pPr marL="12700">
                <a:lnSpc>
                  <a:spcPct val="100000"/>
                </a:lnSpc>
                <a:spcBef>
                  <a:spcPts val="125"/>
                </a:spcBef>
                <a:defRPr sz="3000" spc="10">
                  <a:solidFill>
                    <a:srgbClr val="A6CE39"/>
                  </a:solidFill>
                  <a:latin typeface="Arial" panose="020B0604020202020204" pitchFamily="34" charset="0"/>
                </a:defRPr>
              </a:lvl1pPr>
            </a:lstStyle>
            <a:p>
              <a:r>
                <a:rPr lang="ru-RU" dirty="0">
                  <a:solidFill>
                    <a:srgbClr val="35663B"/>
                  </a:solidFill>
                </a:rPr>
                <a:t>Цели кредитования</a:t>
              </a:r>
              <a:endParaRPr dirty="0">
                <a:solidFill>
                  <a:srgbClr val="35663B"/>
                </a:solidFill>
              </a:endParaRPr>
            </a:p>
          </p:txBody>
        </p:sp>
        <p:grpSp>
          <p:nvGrpSpPr>
            <p:cNvPr id="24" name="Группа 23"/>
            <p:cNvGrpSpPr/>
            <p:nvPr/>
          </p:nvGrpSpPr>
          <p:grpSpPr>
            <a:xfrm>
              <a:off x="338946" y="2340287"/>
              <a:ext cx="5242488" cy="3539307"/>
              <a:chOff x="292236" y="2194530"/>
              <a:chExt cx="5242488" cy="3539307"/>
            </a:xfrm>
          </p:grpSpPr>
          <p:sp>
            <p:nvSpPr>
              <p:cNvPr id="23" name="Freeform 5"/>
              <p:cNvSpPr>
                <a:spLocks noEditPoints="1"/>
              </p:cNvSpPr>
              <p:nvPr/>
            </p:nvSpPr>
            <p:spPr bwMode="auto">
              <a:xfrm>
                <a:off x="292241" y="2348880"/>
                <a:ext cx="320675" cy="320675"/>
              </a:xfrm>
              <a:custGeom>
                <a:avLst/>
                <a:gdLst>
                  <a:gd name="T0" fmla="*/ 175 w 176"/>
                  <a:gd name="T1" fmla="*/ 85 h 176"/>
                  <a:gd name="T2" fmla="*/ 144 w 176"/>
                  <a:gd name="T3" fmla="*/ 54 h 176"/>
                  <a:gd name="T4" fmla="*/ 144 w 176"/>
                  <a:gd name="T5" fmla="*/ 12 h 176"/>
                  <a:gd name="T6" fmla="*/ 140 w 176"/>
                  <a:gd name="T7" fmla="*/ 8 h 176"/>
                  <a:gd name="T8" fmla="*/ 116 w 176"/>
                  <a:gd name="T9" fmla="*/ 8 h 176"/>
                  <a:gd name="T10" fmla="*/ 112 w 176"/>
                  <a:gd name="T11" fmla="*/ 12 h 176"/>
                  <a:gd name="T12" fmla="*/ 112 w 176"/>
                  <a:gd name="T13" fmla="*/ 22 h 176"/>
                  <a:gd name="T14" fmla="*/ 91 w 176"/>
                  <a:gd name="T15" fmla="*/ 1 h 176"/>
                  <a:gd name="T16" fmla="*/ 88 w 176"/>
                  <a:gd name="T17" fmla="*/ 0 h 176"/>
                  <a:gd name="T18" fmla="*/ 85 w 176"/>
                  <a:gd name="T19" fmla="*/ 1 h 176"/>
                  <a:gd name="T20" fmla="*/ 1 w 176"/>
                  <a:gd name="T21" fmla="*/ 85 h 176"/>
                  <a:gd name="T22" fmla="*/ 0 w 176"/>
                  <a:gd name="T23" fmla="*/ 88 h 176"/>
                  <a:gd name="T24" fmla="*/ 4 w 176"/>
                  <a:gd name="T25" fmla="*/ 92 h 176"/>
                  <a:gd name="T26" fmla="*/ 7 w 176"/>
                  <a:gd name="T27" fmla="*/ 91 h 176"/>
                  <a:gd name="T28" fmla="*/ 24 w 176"/>
                  <a:gd name="T29" fmla="*/ 74 h 176"/>
                  <a:gd name="T30" fmla="*/ 24 w 176"/>
                  <a:gd name="T31" fmla="*/ 172 h 176"/>
                  <a:gd name="T32" fmla="*/ 28 w 176"/>
                  <a:gd name="T33" fmla="*/ 176 h 176"/>
                  <a:gd name="T34" fmla="*/ 148 w 176"/>
                  <a:gd name="T35" fmla="*/ 176 h 176"/>
                  <a:gd name="T36" fmla="*/ 152 w 176"/>
                  <a:gd name="T37" fmla="*/ 172 h 176"/>
                  <a:gd name="T38" fmla="*/ 152 w 176"/>
                  <a:gd name="T39" fmla="*/ 74 h 176"/>
                  <a:gd name="T40" fmla="*/ 169 w 176"/>
                  <a:gd name="T41" fmla="*/ 91 h 176"/>
                  <a:gd name="T42" fmla="*/ 172 w 176"/>
                  <a:gd name="T43" fmla="*/ 92 h 176"/>
                  <a:gd name="T44" fmla="*/ 176 w 176"/>
                  <a:gd name="T45" fmla="*/ 88 h 176"/>
                  <a:gd name="T46" fmla="*/ 175 w 176"/>
                  <a:gd name="T47" fmla="*/ 85 h 176"/>
                  <a:gd name="T48" fmla="*/ 120 w 176"/>
                  <a:gd name="T49" fmla="*/ 16 h 176"/>
                  <a:gd name="T50" fmla="*/ 136 w 176"/>
                  <a:gd name="T51" fmla="*/ 16 h 176"/>
                  <a:gd name="T52" fmla="*/ 136 w 176"/>
                  <a:gd name="T53" fmla="*/ 46 h 176"/>
                  <a:gd name="T54" fmla="*/ 120 w 176"/>
                  <a:gd name="T55" fmla="*/ 30 h 176"/>
                  <a:gd name="T56" fmla="*/ 120 w 176"/>
                  <a:gd name="T57" fmla="*/ 16 h 176"/>
                  <a:gd name="T58" fmla="*/ 64 w 176"/>
                  <a:gd name="T59" fmla="*/ 168 h 176"/>
                  <a:gd name="T60" fmla="*/ 32 w 176"/>
                  <a:gd name="T61" fmla="*/ 168 h 176"/>
                  <a:gd name="T62" fmla="*/ 32 w 176"/>
                  <a:gd name="T63" fmla="*/ 160 h 176"/>
                  <a:gd name="T64" fmla="*/ 64 w 176"/>
                  <a:gd name="T65" fmla="*/ 160 h 176"/>
                  <a:gd name="T66" fmla="*/ 64 w 176"/>
                  <a:gd name="T67" fmla="*/ 168 h 176"/>
                  <a:gd name="T68" fmla="*/ 104 w 176"/>
                  <a:gd name="T69" fmla="*/ 168 h 176"/>
                  <a:gd name="T70" fmla="*/ 72 w 176"/>
                  <a:gd name="T71" fmla="*/ 168 h 176"/>
                  <a:gd name="T72" fmla="*/ 72 w 176"/>
                  <a:gd name="T73" fmla="*/ 104 h 176"/>
                  <a:gd name="T74" fmla="*/ 104 w 176"/>
                  <a:gd name="T75" fmla="*/ 104 h 176"/>
                  <a:gd name="T76" fmla="*/ 104 w 176"/>
                  <a:gd name="T77" fmla="*/ 168 h 176"/>
                  <a:gd name="T78" fmla="*/ 144 w 176"/>
                  <a:gd name="T79" fmla="*/ 168 h 176"/>
                  <a:gd name="T80" fmla="*/ 112 w 176"/>
                  <a:gd name="T81" fmla="*/ 168 h 176"/>
                  <a:gd name="T82" fmla="*/ 112 w 176"/>
                  <a:gd name="T83" fmla="*/ 160 h 176"/>
                  <a:gd name="T84" fmla="*/ 144 w 176"/>
                  <a:gd name="T85" fmla="*/ 160 h 176"/>
                  <a:gd name="T86" fmla="*/ 144 w 176"/>
                  <a:gd name="T87" fmla="*/ 168 h 176"/>
                  <a:gd name="T88" fmla="*/ 144 w 176"/>
                  <a:gd name="T89" fmla="*/ 152 h 176"/>
                  <a:gd name="T90" fmla="*/ 112 w 176"/>
                  <a:gd name="T91" fmla="*/ 152 h 176"/>
                  <a:gd name="T92" fmla="*/ 112 w 176"/>
                  <a:gd name="T93" fmla="*/ 100 h 176"/>
                  <a:gd name="T94" fmla="*/ 108 w 176"/>
                  <a:gd name="T95" fmla="*/ 96 h 176"/>
                  <a:gd name="T96" fmla="*/ 68 w 176"/>
                  <a:gd name="T97" fmla="*/ 96 h 176"/>
                  <a:gd name="T98" fmla="*/ 64 w 176"/>
                  <a:gd name="T99" fmla="*/ 100 h 176"/>
                  <a:gd name="T100" fmla="*/ 64 w 176"/>
                  <a:gd name="T101" fmla="*/ 152 h 176"/>
                  <a:gd name="T102" fmla="*/ 32 w 176"/>
                  <a:gd name="T103" fmla="*/ 152 h 176"/>
                  <a:gd name="T104" fmla="*/ 32 w 176"/>
                  <a:gd name="T105" fmla="*/ 66 h 176"/>
                  <a:gd name="T106" fmla="*/ 88 w 176"/>
                  <a:gd name="T107" fmla="*/ 10 h 176"/>
                  <a:gd name="T108" fmla="*/ 144 w 176"/>
                  <a:gd name="T109" fmla="*/ 66 h 176"/>
                  <a:gd name="T110" fmla="*/ 144 w 176"/>
                  <a:gd name="T111" fmla="*/ 152 h 176"/>
                  <a:gd name="T112" fmla="*/ 92 w 176"/>
                  <a:gd name="T113" fmla="*/ 144 h 176"/>
                  <a:gd name="T114" fmla="*/ 96 w 176"/>
                  <a:gd name="T115" fmla="*/ 140 h 176"/>
                  <a:gd name="T116" fmla="*/ 92 w 176"/>
                  <a:gd name="T117" fmla="*/ 136 h 176"/>
                  <a:gd name="T118" fmla="*/ 88 w 176"/>
                  <a:gd name="T119" fmla="*/ 140 h 176"/>
                  <a:gd name="T120" fmla="*/ 92 w 176"/>
                  <a:gd name="T121" fmla="*/ 14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6" h="176">
                    <a:moveTo>
                      <a:pt x="175" y="85"/>
                    </a:moveTo>
                    <a:cubicBezTo>
                      <a:pt x="144" y="54"/>
                      <a:pt x="144" y="54"/>
                      <a:pt x="144" y="54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4" y="10"/>
                      <a:pt x="142" y="8"/>
                      <a:pt x="140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4" y="8"/>
                      <a:pt x="112" y="10"/>
                      <a:pt x="112" y="12"/>
                    </a:cubicBezTo>
                    <a:cubicBezTo>
                      <a:pt x="112" y="22"/>
                      <a:pt x="112" y="22"/>
                      <a:pt x="112" y="22"/>
                    </a:cubicBezTo>
                    <a:cubicBezTo>
                      <a:pt x="91" y="1"/>
                      <a:pt x="91" y="1"/>
                      <a:pt x="91" y="1"/>
                    </a:cubicBezTo>
                    <a:cubicBezTo>
                      <a:pt x="90" y="0"/>
                      <a:pt x="89" y="0"/>
                      <a:pt x="88" y="0"/>
                    </a:cubicBezTo>
                    <a:cubicBezTo>
                      <a:pt x="87" y="0"/>
                      <a:pt x="86" y="0"/>
                      <a:pt x="85" y="1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0" y="86"/>
                      <a:pt x="0" y="87"/>
                      <a:pt x="0" y="88"/>
                    </a:cubicBezTo>
                    <a:cubicBezTo>
                      <a:pt x="0" y="90"/>
                      <a:pt x="2" y="92"/>
                      <a:pt x="4" y="92"/>
                    </a:cubicBezTo>
                    <a:cubicBezTo>
                      <a:pt x="5" y="92"/>
                      <a:pt x="6" y="92"/>
                      <a:pt x="7" y="91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172"/>
                      <a:pt x="24" y="172"/>
                      <a:pt x="24" y="172"/>
                    </a:cubicBezTo>
                    <a:cubicBezTo>
                      <a:pt x="24" y="174"/>
                      <a:pt x="26" y="176"/>
                      <a:pt x="28" y="176"/>
                    </a:cubicBezTo>
                    <a:cubicBezTo>
                      <a:pt x="148" y="176"/>
                      <a:pt x="148" y="176"/>
                      <a:pt x="148" y="176"/>
                    </a:cubicBezTo>
                    <a:cubicBezTo>
                      <a:pt x="150" y="176"/>
                      <a:pt x="152" y="174"/>
                      <a:pt x="152" y="172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69" y="91"/>
                      <a:pt x="169" y="91"/>
                      <a:pt x="169" y="91"/>
                    </a:cubicBezTo>
                    <a:cubicBezTo>
                      <a:pt x="170" y="92"/>
                      <a:pt x="171" y="92"/>
                      <a:pt x="172" y="92"/>
                    </a:cubicBezTo>
                    <a:cubicBezTo>
                      <a:pt x="174" y="92"/>
                      <a:pt x="176" y="90"/>
                      <a:pt x="176" y="88"/>
                    </a:cubicBezTo>
                    <a:cubicBezTo>
                      <a:pt x="176" y="87"/>
                      <a:pt x="176" y="86"/>
                      <a:pt x="175" y="85"/>
                    </a:cubicBezTo>
                    <a:moveTo>
                      <a:pt x="120" y="16"/>
                    </a:move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46"/>
                      <a:pt x="136" y="46"/>
                      <a:pt x="136" y="46"/>
                    </a:cubicBezTo>
                    <a:cubicBezTo>
                      <a:pt x="120" y="30"/>
                      <a:pt x="120" y="30"/>
                      <a:pt x="120" y="30"/>
                    </a:cubicBezTo>
                    <a:lnTo>
                      <a:pt x="120" y="16"/>
                    </a:lnTo>
                    <a:close/>
                    <a:moveTo>
                      <a:pt x="64" y="168"/>
                    </a:moveTo>
                    <a:cubicBezTo>
                      <a:pt x="32" y="168"/>
                      <a:pt x="32" y="168"/>
                      <a:pt x="32" y="168"/>
                    </a:cubicBezTo>
                    <a:cubicBezTo>
                      <a:pt x="32" y="160"/>
                      <a:pt x="32" y="160"/>
                      <a:pt x="32" y="160"/>
                    </a:cubicBezTo>
                    <a:cubicBezTo>
                      <a:pt x="64" y="160"/>
                      <a:pt x="64" y="160"/>
                      <a:pt x="64" y="160"/>
                    </a:cubicBezTo>
                    <a:lnTo>
                      <a:pt x="64" y="168"/>
                    </a:lnTo>
                    <a:close/>
                    <a:moveTo>
                      <a:pt x="104" y="168"/>
                    </a:moveTo>
                    <a:cubicBezTo>
                      <a:pt x="72" y="168"/>
                      <a:pt x="72" y="168"/>
                      <a:pt x="72" y="168"/>
                    </a:cubicBezTo>
                    <a:cubicBezTo>
                      <a:pt x="72" y="104"/>
                      <a:pt x="72" y="104"/>
                      <a:pt x="72" y="10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04" y="168"/>
                    </a:lnTo>
                    <a:close/>
                    <a:moveTo>
                      <a:pt x="144" y="168"/>
                    </a:moveTo>
                    <a:cubicBezTo>
                      <a:pt x="112" y="168"/>
                      <a:pt x="112" y="168"/>
                      <a:pt x="112" y="168"/>
                    </a:cubicBezTo>
                    <a:cubicBezTo>
                      <a:pt x="112" y="160"/>
                      <a:pt x="112" y="160"/>
                      <a:pt x="112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lnTo>
                      <a:pt x="144" y="168"/>
                    </a:lnTo>
                    <a:close/>
                    <a:moveTo>
                      <a:pt x="144" y="152"/>
                    </a:moveTo>
                    <a:cubicBezTo>
                      <a:pt x="112" y="152"/>
                      <a:pt x="112" y="152"/>
                      <a:pt x="112" y="152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2" y="98"/>
                      <a:pt x="110" y="96"/>
                      <a:pt x="108" y="96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66" y="96"/>
                      <a:pt x="64" y="98"/>
                      <a:pt x="64" y="100"/>
                    </a:cubicBezTo>
                    <a:cubicBezTo>
                      <a:pt x="64" y="152"/>
                      <a:pt x="64" y="152"/>
                      <a:pt x="64" y="152"/>
                    </a:cubicBezTo>
                    <a:cubicBezTo>
                      <a:pt x="32" y="152"/>
                      <a:pt x="32" y="152"/>
                      <a:pt x="32" y="152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144" y="66"/>
                      <a:pt x="144" y="66"/>
                      <a:pt x="144" y="66"/>
                    </a:cubicBezTo>
                    <a:lnTo>
                      <a:pt x="144" y="152"/>
                    </a:lnTo>
                    <a:close/>
                    <a:moveTo>
                      <a:pt x="92" y="144"/>
                    </a:moveTo>
                    <a:cubicBezTo>
                      <a:pt x="94" y="144"/>
                      <a:pt x="96" y="142"/>
                      <a:pt x="96" y="140"/>
                    </a:cubicBezTo>
                    <a:cubicBezTo>
                      <a:pt x="96" y="138"/>
                      <a:pt x="94" y="136"/>
                      <a:pt x="92" y="136"/>
                    </a:cubicBezTo>
                    <a:cubicBezTo>
                      <a:pt x="90" y="136"/>
                      <a:pt x="88" y="138"/>
                      <a:pt x="88" y="140"/>
                    </a:cubicBezTo>
                    <a:cubicBezTo>
                      <a:pt x="88" y="142"/>
                      <a:pt x="90" y="144"/>
                      <a:pt x="92" y="144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31" name="Freeform 5"/>
              <p:cNvSpPr>
                <a:spLocks noEditPoints="1"/>
              </p:cNvSpPr>
              <p:nvPr/>
            </p:nvSpPr>
            <p:spPr bwMode="auto">
              <a:xfrm>
                <a:off x="292236" y="3068960"/>
                <a:ext cx="320675" cy="320675"/>
              </a:xfrm>
              <a:custGeom>
                <a:avLst/>
                <a:gdLst>
                  <a:gd name="T0" fmla="*/ 175 w 176"/>
                  <a:gd name="T1" fmla="*/ 85 h 176"/>
                  <a:gd name="T2" fmla="*/ 144 w 176"/>
                  <a:gd name="T3" fmla="*/ 54 h 176"/>
                  <a:gd name="T4" fmla="*/ 144 w 176"/>
                  <a:gd name="T5" fmla="*/ 12 h 176"/>
                  <a:gd name="T6" fmla="*/ 140 w 176"/>
                  <a:gd name="T7" fmla="*/ 8 h 176"/>
                  <a:gd name="T8" fmla="*/ 116 w 176"/>
                  <a:gd name="T9" fmla="*/ 8 h 176"/>
                  <a:gd name="T10" fmla="*/ 112 w 176"/>
                  <a:gd name="T11" fmla="*/ 12 h 176"/>
                  <a:gd name="T12" fmla="*/ 112 w 176"/>
                  <a:gd name="T13" fmla="*/ 22 h 176"/>
                  <a:gd name="T14" fmla="*/ 91 w 176"/>
                  <a:gd name="T15" fmla="*/ 1 h 176"/>
                  <a:gd name="T16" fmla="*/ 88 w 176"/>
                  <a:gd name="T17" fmla="*/ 0 h 176"/>
                  <a:gd name="T18" fmla="*/ 85 w 176"/>
                  <a:gd name="T19" fmla="*/ 1 h 176"/>
                  <a:gd name="T20" fmla="*/ 1 w 176"/>
                  <a:gd name="T21" fmla="*/ 85 h 176"/>
                  <a:gd name="T22" fmla="*/ 0 w 176"/>
                  <a:gd name="T23" fmla="*/ 88 h 176"/>
                  <a:gd name="T24" fmla="*/ 4 w 176"/>
                  <a:gd name="T25" fmla="*/ 92 h 176"/>
                  <a:gd name="T26" fmla="*/ 7 w 176"/>
                  <a:gd name="T27" fmla="*/ 91 h 176"/>
                  <a:gd name="T28" fmla="*/ 24 w 176"/>
                  <a:gd name="T29" fmla="*/ 74 h 176"/>
                  <a:gd name="T30" fmla="*/ 24 w 176"/>
                  <a:gd name="T31" fmla="*/ 172 h 176"/>
                  <a:gd name="T32" fmla="*/ 28 w 176"/>
                  <a:gd name="T33" fmla="*/ 176 h 176"/>
                  <a:gd name="T34" fmla="*/ 148 w 176"/>
                  <a:gd name="T35" fmla="*/ 176 h 176"/>
                  <a:gd name="T36" fmla="*/ 152 w 176"/>
                  <a:gd name="T37" fmla="*/ 172 h 176"/>
                  <a:gd name="T38" fmla="*/ 152 w 176"/>
                  <a:gd name="T39" fmla="*/ 74 h 176"/>
                  <a:gd name="T40" fmla="*/ 169 w 176"/>
                  <a:gd name="T41" fmla="*/ 91 h 176"/>
                  <a:gd name="T42" fmla="*/ 172 w 176"/>
                  <a:gd name="T43" fmla="*/ 92 h 176"/>
                  <a:gd name="T44" fmla="*/ 176 w 176"/>
                  <a:gd name="T45" fmla="*/ 88 h 176"/>
                  <a:gd name="T46" fmla="*/ 175 w 176"/>
                  <a:gd name="T47" fmla="*/ 85 h 176"/>
                  <a:gd name="T48" fmla="*/ 120 w 176"/>
                  <a:gd name="T49" fmla="*/ 16 h 176"/>
                  <a:gd name="T50" fmla="*/ 136 w 176"/>
                  <a:gd name="T51" fmla="*/ 16 h 176"/>
                  <a:gd name="T52" fmla="*/ 136 w 176"/>
                  <a:gd name="T53" fmla="*/ 46 h 176"/>
                  <a:gd name="T54" fmla="*/ 120 w 176"/>
                  <a:gd name="T55" fmla="*/ 30 h 176"/>
                  <a:gd name="T56" fmla="*/ 120 w 176"/>
                  <a:gd name="T57" fmla="*/ 16 h 176"/>
                  <a:gd name="T58" fmla="*/ 64 w 176"/>
                  <a:gd name="T59" fmla="*/ 168 h 176"/>
                  <a:gd name="T60" fmla="*/ 32 w 176"/>
                  <a:gd name="T61" fmla="*/ 168 h 176"/>
                  <a:gd name="T62" fmla="*/ 32 w 176"/>
                  <a:gd name="T63" fmla="*/ 160 h 176"/>
                  <a:gd name="T64" fmla="*/ 64 w 176"/>
                  <a:gd name="T65" fmla="*/ 160 h 176"/>
                  <a:gd name="T66" fmla="*/ 64 w 176"/>
                  <a:gd name="T67" fmla="*/ 168 h 176"/>
                  <a:gd name="T68" fmla="*/ 104 w 176"/>
                  <a:gd name="T69" fmla="*/ 168 h 176"/>
                  <a:gd name="T70" fmla="*/ 72 w 176"/>
                  <a:gd name="T71" fmla="*/ 168 h 176"/>
                  <a:gd name="T72" fmla="*/ 72 w 176"/>
                  <a:gd name="T73" fmla="*/ 104 h 176"/>
                  <a:gd name="T74" fmla="*/ 104 w 176"/>
                  <a:gd name="T75" fmla="*/ 104 h 176"/>
                  <a:gd name="T76" fmla="*/ 104 w 176"/>
                  <a:gd name="T77" fmla="*/ 168 h 176"/>
                  <a:gd name="T78" fmla="*/ 144 w 176"/>
                  <a:gd name="T79" fmla="*/ 168 h 176"/>
                  <a:gd name="T80" fmla="*/ 112 w 176"/>
                  <a:gd name="T81" fmla="*/ 168 h 176"/>
                  <a:gd name="T82" fmla="*/ 112 w 176"/>
                  <a:gd name="T83" fmla="*/ 160 h 176"/>
                  <a:gd name="T84" fmla="*/ 144 w 176"/>
                  <a:gd name="T85" fmla="*/ 160 h 176"/>
                  <a:gd name="T86" fmla="*/ 144 w 176"/>
                  <a:gd name="T87" fmla="*/ 168 h 176"/>
                  <a:gd name="T88" fmla="*/ 144 w 176"/>
                  <a:gd name="T89" fmla="*/ 152 h 176"/>
                  <a:gd name="T90" fmla="*/ 112 w 176"/>
                  <a:gd name="T91" fmla="*/ 152 h 176"/>
                  <a:gd name="T92" fmla="*/ 112 w 176"/>
                  <a:gd name="T93" fmla="*/ 100 h 176"/>
                  <a:gd name="T94" fmla="*/ 108 w 176"/>
                  <a:gd name="T95" fmla="*/ 96 h 176"/>
                  <a:gd name="T96" fmla="*/ 68 w 176"/>
                  <a:gd name="T97" fmla="*/ 96 h 176"/>
                  <a:gd name="T98" fmla="*/ 64 w 176"/>
                  <a:gd name="T99" fmla="*/ 100 h 176"/>
                  <a:gd name="T100" fmla="*/ 64 w 176"/>
                  <a:gd name="T101" fmla="*/ 152 h 176"/>
                  <a:gd name="T102" fmla="*/ 32 w 176"/>
                  <a:gd name="T103" fmla="*/ 152 h 176"/>
                  <a:gd name="T104" fmla="*/ 32 w 176"/>
                  <a:gd name="T105" fmla="*/ 66 h 176"/>
                  <a:gd name="T106" fmla="*/ 88 w 176"/>
                  <a:gd name="T107" fmla="*/ 10 h 176"/>
                  <a:gd name="T108" fmla="*/ 144 w 176"/>
                  <a:gd name="T109" fmla="*/ 66 h 176"/>
                  <a:gd name="T110" fmla="*/ 144 w 176"/>
                  <a:gd name="T111" fmla="*/ 152 h 176"/>
                  <a:gd name="T112" fmla="*/ 92 w 176"/>
                  <a:gd name="T113" fmla="*/ 144 h 176"/>
                  <a:gd name="T114" fmla="*/ 96 w 176"/>
                  <a:gd name="T115" fmla="*/ 140 h 176"/>
                  <a:gd name="T116" fmla="*/ 92 w 176"/>
                  <a:gd name="T117" fmla="*/ 136 h 176"/>
                  <a:gd name="T118" fmla="*/ 88 w 176"/>
                  <a:gd name="T119" fmla="*/ 140 h 176"/>
                  <a:gd name="T120" fmla="*/ 92 w 176"/>
                  <a:gd name="T121" fmla="*/ 14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6" h="176">
                    <a:moveTo>
                      <a:pt x="175" y="85"/>
                    </a:moveTo>
                    <a:cubicBezTo>
                      <a:pt x="144" y="54"/>
                      <a:pt x="144" y="54"/>
                      <a:pt x="144" y="54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4" y="10"/>
                      <a:pt x="142" y="8"/>
                      <a:pt x="140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4" y="8"/>
                      <a:pt x="112" y="10"/>
                      <a:pt x="112" y="12"/>
                    </a:cubicBezTo>
                    <a:cubicBezTo>
                      <a:pt x="112" y="22"/>
                      <a:pt x="112" y="22"/>
                      <a:pt x="112" y="22"/>
                    </a:cubicBezTo>
                    <a:cubicBezTo>
                      <a:pt x="91" y="1"/>
                      <a:pt x="91" y="1"/>
                      <a:pt x="91" y="1"/>
                    </a:cubicBezTo>
                    <a:cubicBezTo>
                      <a:pt x="90" y="0"/>
                      <a:pt x="89" y="0"/>
                      <a:pt x="88" y="0"/>
                    </a:cubicBezTo>
                    <a:cubicBezTo>
                      <a:pt x="87" y="0"/>
                      <a:pt x="86" y="0"/>
                      <a:pt x="85" y="1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0" y="86"/>
                      <a:pt x="0" y="87"/>
                      <a:pt x="0" y="88"/>
                    </a:cubicBezTo>
                    <a:cubicBezTo>
                      <a:pt x="0" y="90"/>
                      <a:pt x="2" y="92"/>
                      <a:pt x="4" y="92"/>
                    </a:cubicBezTo>
                    <a:cubicBezTo>
                      <a:pt x="5" y="92"/>
                      <a:pt x="6" y="92"/>
                      <a:pt x="7" y="91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172"/>
                      <a:pt x="24" y="172"/>
                      <a:pt x="24" y="172"/>
                    </a:cubicBezTo>
                    <a:cubicBezTo>
                      <a:pt x="24" y="174"/>
                      <a:pt x="26" y="176"/>
                      <a:pt x="28" y="176"/>
                    </a:cubicBezTo>
                    <a:cubicBezTo>
                      <a:pt x="148" y="176"/>
                      <a:pt x="148" y="176"/>
                      <a:pt x="148" y="176"/>
                    </a:cubicBezTo>
                    <a:cubicBezTo>
                      <a:pt x="150" y="176"/>
                      <a:pt x="152" y="174"/>
                      <a:pt x="152" y="172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69" y="91"/>
                      <a:pt x="169" y="91"/>
                      <a:pt x="169" y="91"/>
                    </a:cubicBezTo>
                    <a:cubicBezTo>
                      <a:pt x="170" y="92"/>
                      <a:pt x="171" y="92"/>
                      <a:pt x="172" y="92"/>
                    </a:cubicBezTo>
                    <a:cubicBezTo>
                      <a:pt x="174" y="92"/>
                      <a:pt x="176" y="90"/>
                      <a:pt x="176" y="88"/>
                    </a:cubicBezTo>
                    <a:cubicBezTo>
                      <a:pt x="176" y="87"/>
                      <a:pt x="176" y="86"/>
                      <a:pt x="175" y="85"/>
                    </a:cubicBezTo>
                    <a:moveTo>
                      <a:pt x="120" y="16"/>
                    </a:move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46"/>
                      <a:pt x="136" y="46"/>
                      <a:pt x="136" y="46"/>
                    </a:cubicBezTo>
                    <a:cubicBezTo>
                      <a:pt x="120" y="30"/>
                      <a:pt x="120" y="30"/>
                      <a:pt x="120" y="30"/>
                    </a:cubicBezTo>
                    <a:lnTo>
                      <a:pt x="120" y="16"/>
                    </a:lnTo>
                    <a:close/>
                    <a:moveTo>
                      <a:pt x="64" y="168"/>
                    </a:moveTo>
                    <a:cubicBezTo>
                      <a:pt x="32" y="168"/>
                      <a:pt x="32" y="168"/>
                      <a:pt x="32" y="168"/>
                    </a:cubicBezTo>
                    <a:cubicBezTo>
                      <a:pt x="32" y="160"/>
                      <a:pt x="32" y="160"/>
                      <a:pt x="32" y="160"/>
                    </a:cubicBezTo>
                    <a:cubicBezTo>
                      <a:pt x="64" y="160"/>
                      <a:pt x="64" y="160"/>
                      <a:pt x="64" y="160"/>
                    </a:cubicBezTo>
                    <a:lnTo>
                      <a:pt x="64" y="168"/>
                    </a:lnTo>
                    <a:close/>
                    <a:moveTo>
                      <a:pt x="104" y="168"/>
                    </a:moveTo>
                    <a:cubicBezTo>
                      <a:pt x="72" y="168"/>
                      <a:pt x="72" y="168"/>
                      <a:pt x="72" y="168"/>
                    </a:cubicBezTo>
                    <a:cubicBezTo>
                      <a:pt x="72" y="104"/>
                      <a:pt x="72" y="104"/>
                      <a:pt x="72" y="10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04" y="168"/>
                    </a:lnTo>
                    <a:close/>
                    <a:moveTo>
                      <a:pt x="144" y="168"/>
                    </a:moveTo>
                    <a:cubicBezTo>
                      <a:pt x="112" y="168"/>
                      <a:pt x="112" y="168"/>
                      <a:pt x="112" y="168"/>
                    </a:cubicBezTo>
                    <a:cubicBezTo>
                      <a:pt x="112" y="160"/>
                      <a:pt x="112" y="160"/>
                      <a:pt x="112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lnTo>
                      <a:pt x="144" y="168"/>
                    </a:lnTo>
                    <a:close/>
                    <a:moveTo>
                      <a:pt x="144" y="152"/>
                    </a:moveTo>
                    <a:cubicBezTo>
                      <a:pt x="112" y="152"/>
                      <a:pt x="112" y="152"/>
                      <a:pt x="112" y="152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2" y="98"/>
                      <a:pt x="110" y="96"/>
                      <a:pt x="108" y="96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66" y="96"/>
                      <a:pt x="64" y="98"/>
                      <a:pt x="64" y="100"/>
                    </a:cubicBezTo>
                    <a:cubicBezTo>
                      <a:pt x="64" y="152"/>
                      <a:pt x="64" y="152"/>
                      <a:pt x="64" y="152"/>
                    </a:cubicBezTo>
                    <a:cubicBezTo>
                      <a:pt x="32" y="152"/>
                      <a:pt x="32" y="152"/>
                      <a:pt x="32" y="152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144" y="66"/>
                      <a:pt x="144" y="66"/>
                      <a:pt x="144" y="66"/>
                    </a:cubicBezTo>
                    <a:lnTo>
                      <a:pt x="144" y="152"/>
                    </a:lnTo>
                    <a:close/>
                    <a:moveTo>
                      <a:pt x="92" y="144"/>
                    </a:moveTo>
                    <a:cubicBezTo>
                      <a:pt x="94" y="144"/>
                      <a:pt x="96" y="142"/>
                      <a:pt x="96" y="140"/>
                    </a:cubicBezTo>
                    <a:cubicBezTo>
                      <a:pt x="96" y="138"/>
                      <a:pt x="94" y="136"/>
                      <a:pt x="92" y="136"/>
                    </a:cubicBezTo>
                    <a:cubicBezTo>
                      <a:pt x="90" y="136"/>
                      <a:pt x="88" y="138"/>
                      <a:pt x="88" y="140"/>
                    </a:cubicBezTo>
                    <a:cubicBezTo>
                      <a:pt x="88" y="142"/>
                      <a:pt x="90" y="144"/>
                      <a:pt x="92" y="144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37" name="Freeform 5"/>
              <p:cNvSpPr>
                <a:spLocks noEditPoints="1"/>
              </p:cNvSpPr>
              <p:nvPr/>
            </p:nvSpPr>
            <p:spPr bwMode="auto">
              <a:xfrm>
                <a:off x="302717" y="3789040"/>
                <a:ext cx="320675" cy="320675"/>
              </a:xfrm>
              <a:custGeom>
                <a:avLst/>
                <a:gdLst>
                  <a:gd name="T0" fmla="*/ 175 w 176"/>
                  <a:gd name="T1" fmla="*/ 85 h 176"/>
                  <a:gd name="T2" fmla="*/ 144 w 176"/>
                  <a:gd name="T3" fmla="*/ 54 h 176"/>
                  <a:gd name="T4" fmla="*/ 144 w 176"/>
                  <a:gd name="T5" fmla="*/ 12 h 176"/>
                  <a:gd name="T6" fmla="*/ 140 w 176"/>
                  <a:gd name="T7" fmla="*/ 8 h 176"/>
                  <a:gd name="T8" fmla="*/ 116 w 176"/>
                  <a:gd name="T9" fmla="*/ 8 h 176"/>
                  <a:gd name="T10" fmla="*/ 112 w 176"/>
                  <a:gd name="T11" fmla="*/ 12 h 176"/>
                  <a:gd name="T12" fmla="*/ 112 w 176"/>
                  <a:gd name="T13" fmla="*/ 22 h 176"/>
                  <a:gd name="T14" fmla="*/ 91 w 176"/>
                  <a:gd name="T15" fmla="*/ 1 h 176"/>
                  <a:gd name="T16" fmla="*/ 88 w 176"/>
                  <a:gd name="T17" fmla="*/ 0 h 176"/>
                  <a:gd name="T18" fmla="*/ 85 w 176"/>
                  <a:gd name="T19" fmla="*/ 1 h 176"/>
                  <a:gd name="T20" fmla="*/ 1 w 176"/>
                  <a:gd name="T21" fmla="*/ 85 h 176"/>
                  <a:gd name="T22" fmla="*/ 0 w 176"/>
                  <a:gd name="T23" fmla="*/ 88 h 176"/>
                  <a:gd name="T24" fmla="*/ 4 w 176"/>
                  <a:gd name="T25" fmla="*/ 92 h 176"/>
                  <a:gd name="T26" fmla="*/ 7 w 176"/>
                  <a:gd name="T27" fmla="*/ 91 h 176"/>
                  <a:gd name="T28" fmla="*/ 24 w 176"/>
                  <a:gd name="T29" fmla="*/ 74 h 176"/>
                  <a:gd name="T30" fmla="*/ 24 w 176"/>
                  <a:gd name="T31" fmla="*/ 172 h 176"/>
                  <a:gd name="T32" fmla="*/ 28 w 176"/>
                  <a:gd name="T33" fmla="*/ 176 h 176"/>
                  <a:gd name="T34" fmla="*/ 148 w 176"/>
                  <a:gd name="T35" fmla="*/ 176 h 176"/>
                  <a:gd name="T36" fmla="*/ 152 w 176"/>
                  <a:gd name="T37" fmla="*/ 172 h 176"/>
                  <a:gd name="T38" fmla="*/ 152 w 176"/>
                  <a:gd name="T39" fmla="*/ 74 h 176"/>
                  <a:gd name="T40" fmla="*/ 169 w 176"/>
                  <a:gd name="T41" fmla="*/ 91 h 176"/>
                  <a:gd name="T42" fmla="*/ 172 w 176"/>
                  <a:gd name="T43" fmla="*/ 92 h 176"/>
                  <a:gd name="T44" fmla="*/ 176 w 176"/>
                  <a:gd name="T45" fmla="*/ 88 h 176"/>
                  <a:gd name="T46" fmla="*/ 175 w 176"/>
                  <a:gd name="T47" fmla="*/ 85 h 176"/>
                  <a:gd name="T48" fmla="*/ 120 w 176"/>
                  <a:gd name="T49" fmla="*/ 16 h 176"/>
                  <a:gd name="T50" fmla="*/ 136 w 176"/>
                  <a:gd name="T51" fmla="*/ 16 h 176"/>
                  <a:gd name="T52" fmla="*/ 136 w 176"/>
                  <a:gd name="T53" fmla="*/ 46 h 176"/>
                  <a:gd name="T54" fmla="*/ 120 w 176"/>
                  <a:gd name="T55" fmla="*/ 30 h 176"/>
                  <a:gd name="T56" fmla="*/ 120 w 176"/>
                  <a:gd name="T57" fmla="*/ 16 h 176"/>
                  <a:gd name="T58" fmla="*/ 64 w 176"/>
                  <a:gd name="T59" fmla="*/ 168 h 176"/>
                  <a:gd name="T60" fmla="*/ 32 w 176"/>
                  <a:gd name="T61" fmla="*/ 168 h 176"/>
                  <a:gd name="T62" fmla="*/ 32 w 176"/>
                  <a:gd name="T63" fmla="*/ 160 h 176"/>
                  <a:gd name="T64" fmla="*/ 64 w 176"/>
                  <a:gd name="T65" fmla="*/ 160 h 176"/>
                  <a:gd name="T66" fmla="*/ 64 w 176"/>
                  <a:gd name="T67" fmla="*/ 168 h 176"/>
                  <a:gd name="T68" fmla="*/ 104 w 176"/>
                  <a:gd name="T69" fmla="*/ 168 h 176"/>
                  <a:gd name="T70" fmla="*/ 72 w 176"/>
                  <a:gd name="T71" fmla="*/ 168 h 176"/>
                  <a:gd name="T72" fmla="*/ 72 w 176"/>
                  <a:gd name="T73" fmla="*/ 104 h 176"/>
                  <a:gd name="T74" fmla="*/ 104 w 176"/>
                  <a:gd name="T75" fmla="*/ 104 h 176"/>
                  <a:gd name="T76" fmla="*/ 104 w 176"/>
                  <a:gd name="T77" fmla="*/ 168 h 176"/>
                  <a:gd name="T78" fmla="*/ 144 w 176"/>
                  <a:gd name="T79" fmla="*/ 168 h 176"/>
                  <a:gd name="T80" fmla="*/ 112 w 176"/>
                  <a:gd name="T81" fmla="*/ 168 h 176"/>
                  <a:gd name="T82" fmla="*/ 112 w 176"/>
                  <a:gd name="T83" fmla="*/ 160 h 176"/>
                  <a:gd name="T84" fmla="*/ 144 w 176"/>
                  <a:gd name="T85" fmla="*/ 160 h 176"/>
                  <a:gd name="T86" fmla="*/ 144 w 176"/>
                  <a:gd name="T87" fmla="*/ 168 h 176"/>
                  <a:gd name="T88" fmla="*/ 144 w 176"/>
                  <a:gd name="T89" fmla="*/ 152 h 176"/>
                  <a:gd name="T90" fmla="*/ 112 w 176"/>
                  <a:gd name="T91" fmla="*/ 152 h 176"/>
                  <a:gd name="T92" fmla="*/ 112 w 176"/>
                  <a:gd name="T93" fmla="*/ 100 h 176"/>
                  <a:gd name="T94" fmla="*/ 108 w 176"/>
                  <a:gd name="T95" fmla="*/ 96 h 176"/>
                  <a:gd name="T96" fmla="*/ 68 w 176"/>
                  <a:gd name="T97" fmla="*/ 96 h 176"/>
                  <a:gd name="T98" fmla="*/ 64 w 176"/>
                  <a:gd name="T99" fmla="*/ 100 h 176"/>
                  <a:gd name="T100" fmla="*/ 64 w 176"/>
                  <a:gd name="T101" fmla="*/ 152 h 176"/>
                  <a:gd name="T102" fmla="*/ 32 w 176"/>
                  <a:gd name="T103" fmla="*/ 152 h 176"/>
                  <a:gd name="T104" fmla="*/ 32 w 176"/>
                  <a:gd name="T105" fmla="*/ 66 h 176"/>
                  <a:gd name="T106" fmla="*/ 88 w 176"/>
                  <a:gd name="T107" fmla="*/ 10 h 176"/>
                  <a:gd name="T108" fmla="*/ 144 w 176"/>
                  <a:gd name="T109" fmla="*/ 66 h 176"/>
                  <a:gd name="T110" fmla="*/ 144 w 176"/>
                  <a:gd name="T111" fmla="*/ 152 h 176"/>
                  <a:gd name="T112" fmla="*/ 92 w 176"/>
                  <a:gd name="T113" fmla="*/ 144 h 176"/>
                  <a:gd name="T114" fmla="*/ 96 w 176"/>
                  <a:gd name="T115" fmla="*/ 140 h 176"/>
                  <a:gd name="T116" fmla="*/ 92 w 176"/>
                  <a:gd name="T117" fmla="*/ 136 h 176"/>
                  <a:gd name="T118" fmla="*/ 88 w 176"/>
                  <a:gd name="T119" fmla="*/ 140 h 176"/>
                  <a:gd name="T120" fmla="*/ 92 w 176"/>
                  <a:gd name="T121" fmla="*/ 14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6" h="176">
                    <a:moveTo>
                      <a:pt x="175" y="85"/>
                    </a:moveTo>
                    <a:cubicBezTo>
                      <a:pt x="144" y="54"/>
                      <a:pt x="144" y="54"/>
                      <a:pt x="144" y="54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4" y="10"/>
                      <a:pt x="142" y="8"/>
                      <a:pt x="140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4" y="8"/>
                      <a:pt x="112" y="10"/>
                      <a:pt x="112" y="12"/>
                    </a:cubicBezTo>
                    <a:cubicBezTo>
                      <a:pt x="112" y="22"/>
                      <a:pt x="112" y="22"/>
                      <a:pt x="112" y="22"/>
                    </a:cubicBezTo>
                    <a:cubicBezTo>
                      <a:pt x="91" y="1"/>
                      <a:pt x="91" y="1"/>
                      <a:pt x="91" y="1"/>
                    </a:cubicBezTo>
                    <a:cubicBezTo>
                      <a:pt x="90" y="0"/>
                      <a:pt x="89" y="0"/>
                      <a:pt x="88" y="0"/>
                    </a:cubicBezTo>
                    <a:cubicBezTo>
                      <a:pt x="87" y="0"/>
                      <a:pt x="86" y="0"/>
                      <a:pt x="85" y="1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0" y="86"/>
                      <a:pt x="0" y="87"/>
                      <a:pt x="0" y="88"/>
                    </a:cubicBezTo>
                    <a:cubicBezTo>
                      <a:pt x="0" y="90"/>
                      <a:pt x="2" y="92"/>
                      <a:pt x="4" y="92"/>
                    </a:cubicBezTo>
                    <a:cubicBezTo>
                      <a:pt x="5" y="92"/>
                      <a:pt x="6" y="92"/>
                      <a:pt x="7" y="91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172"/>
                      <a:pt x="24" y="172"/>
                      <a:pt x="24" y="172"/>
                    </a:cubicBezTo>
                    <a:cubicBezTo>
                      <a:pt x="24" y="174"/>
                      <a:pt x="26" y="176"/>
                      <a:pt x="28" y="176"/>
                    </a:cubicBezTo>
                    <a:cubicBezTo>
                      <a:pt x="148" y="176"/>
                      <a:pt x="148" y="176"/>
                      <a:pt x="148" y="176"/>
                    </a:cubicBezTo>
                    <a:cubicBezTo>
                      <a:pt x="150" y="176"/>
                      <a:pt x="152" y="174"/>
                      <a:pt x="152" y="172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69" y="91"/>
                      <a:pt x="169" y="91"/>
                      <a:pt x="169" y="91"/>
                    </a:cubicBezTo>
                    <a:cubicBezTo>
                      <a:pt x="170" y="92"/>
                      <a:pt x="171" y="92"/>
                      <a:pt x="172" y="92"/>
                    </a:cubicBezTo>
                    <a:cubicBezTo>
                      <a:pt x="174" y="92"/>
                      <a:pt x="176" y="90"/>
                      <a:pt x="176" y="88"/>
                    </a:cubicBezTo>
                    <a:cubicBezTo>
                      <a:pt x="176" y="87"/>
                      <a:pt x="176" y="86"/>
                      <a:pt x="175" y="85"/>
                    </a:cubicBezTo>
                    <a:moveTo>
                      <a:pt x="120" y="16"/>
                    </a:move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46"/>
                      <a:pt x="136" y="46"/>
                      <a:pt x="136" y="46"/>
                    </a:cubicBezTo>
                    <a:cubicBezTo>
                      <a:pt x="120" y="30"/>
                      <a:pt x="120" y="30"/>
                      <a:pt x="120" y="30"/>
                    </a:cubicBezTo>
                    <a:lnTo>
                      <a:pt x="120" y="16"/>
                    </a:lnTo>
                    <a:close/>
                    <a:moveTo>
                      <a:pt x="64" y="168"/>
                    </a:moveTo>
                    <a:cubicBezTo>
                      <a:pt x="32" y="168"/>
                      <a:pt x="32" y="168"/>
                      <a:pt x="32" y="168"/>
                    </a:cubicBezTo>
                    <a:cubicBezTo>
                      <a:pt x="32" y="160"/>
                      <a:pt x="32" y="160"/>
                      <a:pt x="32" y="160"/>
                    </a:cubicBezTo>
                    <a:cubicBezTo>
                      <a:pt x="64" y="160"/>
                      <a:pt x="64" y="160"/>
                      <a:pt x="64" y="160"/>
                    </a:cubicBezTo>
                    <a:lnTo>
                      <a:pt x="64" y="168"/>
                    </a:lnTo>
                    <a:close/>
                    <a:moveTo>
                      <a:pt x="104" y="168"/>
                    </a:moveTo>
                    <a:cubicBezTo>
                      <a:pt x="72" y="168"/>
                      <a:pt x="72" y="168"/>
                      <a:pt x="72" y="168"/>
                    </a:cubicBezTo>
                    <a:cubicBezTo>
                      <a:pt x="72" y="104"/>
                      <a:pt x="72" y="104"/>
                      <a:pt x="72" y="10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04" y="168"/>
                    </a:lnTo>
                    <a:close/>
                    <a:moveTo>
                      <a:pt x="144" y="168"/>
                    </a:moveTo>
                    <a:cubicBezTo>
                      <a:pt x="112" y="168"/>
                      <a:pt x="112" y="168"/>
                      <a:pt x="112" y="168"/>
                    </a:cubicBezTo>
                    <a:cubicBezTo>
                      <a:pt x="112" y="160"/>
                      <a:pt x="112" y="160"/>
                      <a:pt x="112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lnTo>
                      <a:pt x="144" y="168"/>
                    </a:lnTo>
                    <a:close/>
                    <a:moveTo>
                      <a:pt x="144" y="152"/>
                    </a:moveTo>
                    <a:cubicBezTo>
                      <a:pt x="112" y="152"/>
                      <a:pt x="112" y="152"/>
                      <a:pt x="112" y="152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2" y="98"/>
                      <a:pt x="110" y="96"/>
                      <a:pt x="108" y="96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66" y="96"/>
                      <a:pt x="64" y="98"/>
                      <a:pt x="64" y="100"/>
                    </a:cubicBezTo>
                    <a:cubicBezTo>
                      <a:pt x="64" y="152"/>
                      <a:pt x="64" y="152"/>
                      <a:pt x="64" y="152"/>
                    </a:cubicBezTo>
                    <a:cubicBezTo>
                      <a:pt x="32" y="152"/>
                      <a:pt x="32" y="152"/>
                      <a:pt x="32" y="152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144" y="66"/>
                      <a:pt x="144" y="66"/>
                      <a:pt x="144" y="66"/>
                    </a:cubicBezTo>
                    <a:lnTo>
                      <a:pt x="144" y="152"/>
                    </a:lnTo>
                    <a:close/>
                    <a:moveTo>
                      <a:pt x="92" y="144"/>
                    </a:moveTo>
                    <a:cubicBezTo>
                      <a:pt x="94" y="144"/>
                      <a:pt x="96" y="142"/>
                      <a:pt x="96" y="140"/>
                    </a:cubicBezTo>
                    <a:cubicBezTo>
                      <a:pt x="96" y="138"/>
                      <a:pt x="94" y="136"/>
                      <a:pt x="92" y="136"/>
                    </a:cubicBezTo>
                    <a:cubicBezTo>
                      <a:pt x="90" y="136"/>
                      <a:pt x="88" y="138"/>
                      <a:pt x="88" y="140"/>
                    </a:cubicBezTo>
                    <a:cubicBezTo>
                      <a:pt x="88" y="142"/>
                      <a:pt x="90" y="144"/>
                      <a:pt x="92" y="144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38" name="Freeform 5"/>
              <p:cNvSpPr>
                <a:spLocks noEditPoints="1"/>
              </p:cNvSpPr>
              <p:nvPr/>
            </p:nvSpPr>
            <p:spPr bwMode="auto">
              <a:xfrm>
                <a:off x="292244" y="4509120"/>
                <a:ext cx="320675" cy="320675"/>
              </a:xfrm>
              <a:custGeom>
                <a:avLst/>
                <a:gdLst>
                  <a:gd name="T0" fmla="*/ 175 w 176"/>
                  <a:gd name="T1" fmla="*/ 85 h 176"/>
                  <a:gd name="T2" fmla="*/ 144 w 176"/>
                  <a:gd name="T3" fmla="*/ 54 h 176"/>
                  <a:gd name="T4" fmla="*/ 144 w 176"/>
                  <a:gd name="T5" fmla="*/ 12 h 176"/>
                  <a:gd name="T6" fmla="*/ 140 w 176"/>
                  <a:gd name="T7" fmla="*/ 8 h 176"/>
                  <a:gd name="T8" fmla="*/ 116 w 176"/>
                  <a:gd name="T9" fmla="*/ 8 h 176"/>
                  <a:gd name="T10" fmla="*/ 112 w 176"/>
                  <a:gd name="T11" fmla="*/ 12 h 176"/>
                  <a:gd name="T12" fmla="*/ 112 w 176"/>
                  <a:gd name="T13" fmla="*/ 22 h 176"/>
                  <a:gd name="T14" fmla="*/ 91 w 176"/>
                  <a:gd name="T15" fmla="*/ 1 h 176"/>
                  <a:gd name="T16" fmla="*/ 88 w 176"/>
                  <a:gd name="T17" fmla="*/ 0 h 176"/>
                  <a:gd name="T18" fmla="*/ 85 w 176"/>
                  <a:gd name="T19" fmla="*/ 1 h 176"/>
                  <a:gd name="T20" fmla="*/ 1 w 176"/>
                  <a:gd name="T21" fmla="*/ 85 h 176"/>
                  <a:gd name="T22" fmla="*/ 0 w 176"/>
                  <a:gd name="T23" fmla="*/ 88 h 176"/>
                  <a:gd name="T24" fmla="*/ 4 w 176"/>
                  <a:gd name="T25" fmla="*/ 92 h 176"/>
                  <a:gd name="T26" fmla="*/ 7 w 176"/>
                  <a:gd name="T27" fmla="*/ 91 h 176"/>
                  <a:gd name="T28" fmla="*/ 24 w 176"/>
                  <a:gd name="T29" fmla="*/ 74 h 176"/>
                  <a:gd name="T30" fmla="*/ 24 w 176"/>
                  <a:gd name="T31" fmla="*/ 172 h 176"/>
                  <a:gd name="T32" fmla="*/ 28 w 176"/>
                  <a:gd name="T33" fmla="*/ 176 h 176"/>
                  <a:gd name="T34" fmla="*/ 148 w 176"/>
                  <a:gd name="T35" fmla="*/ 176 h 176"/>
                  <a:gd name="T36" fmla="*/ 152 w 176"/>
                  <a:gd name="T37" fmla="*/ 172 h 176"/>
                  <a:gd name="T38" fmla="*/ 152 w 176"/>
                  <a:gd name="T39" fmla="*/ 74 h 176"/>
                  <a:gd name="T40" fmla="*/ 169 w 176"/>
                  <a:gd name="T41" fmla="*/ 91 h 176"/>
                  <a:gd name="T42" fmla="*/ 172 w 176"/>
                  <a:gd name="T43" fmla="*/ 92 h 176"/>
                  <a:gd name="T44" fmla="*/ 176 w 176"/>
                  <a:gd name="T45" fmla="*/ 88 h 176"/>
                  <a:gd name="T46" fmla="*/ 175 w 176"/>
                  <a:gd name="T47" fmla="*/ 85 h 176"/>
                  <a:gd name="T48" fmla="*/ 120 w 176"/>
                  <a:gd name="T49" fmla="*/ 16 h 176"/>
                  <a:gd name="T50" fmla="*/ 136 w 176"/>
                  <a:gd name="T51" fmla="*/ 16 h 176"/>
                  <a:gd name="T52" fmla="*/ 136 w 176"/>
                  <a:gd name="T53" fmla="*/ 46 h 176"/>
                  <a:gd name="T54" fmla="*/ 120 w 176"/>
                  <a:gd name="T55" fmla="*/ 30 h 176"/>
                  <a:gd name="T56" fmla="*/ 120 w 176"/>
                  <a:gd name="T57" fmla="*/ 16 h 176"/>
                  <a:gd name="T58" fmla="*/ 64 w 176"/>
                  <a:gd name="T59" fmla="*/ 168 h 176"/>
                  <a:gd name="T60" fmla="*/ 32 w 176"/>
                  <a:gd name="T61" fmla="*/ 168 h 176"/>
                  <a:gd name="T62" fmla="*/ 32 w 176"/>
                  <a:gd name="T63" fmla="*/ 160 h 176"/>
                  <a:gd name="T64" fmla="*/ 64 w 176"/>
                  <a:gd name="T65" fmla="*/ 160 h 176"/>
                  <a:gd name="T66" fmla="*/ 64 w 176"/>
                  <a:gd name="T67" fmla="*/ 168 h 176"/>
                  <a:gd name="T68" fmla="*/ 104 w 176"/>
                  <a:gd name="T69" fmla="*/ 168 h 176"/>
                  <a:gd name="T70" fmla="*/ 72 w 176"/>
                  <a:gd name="T71" fmla="*/ 168 h 176"/>
                  <a:gd name="T72" fmla="*/ 72 w 176"/>
                  <a:gd name="T73" fmla="*/ 104 h 176"/>
                  <a:gd name="T74" fmla="*/ 104 w 176"/>
                  <a:gd name="T75" fmla="*/ 104 h 176"/>
                  <a:gd name="T76" fmla="*/ 104 w 176"/>
                  <a:gd name="T77" fmla="*/ 168 h 176"/>
                  <a:gd name="T78" fmla="*/ 144 w 176"/>
                  <a:gd name="T79" fmla="*/ 168 h 176"/>
                  <a:gd name="T80" fmla="*/ 112 w 176"/>
                  <a:gd name="T81" fmla="*/ 168 h 176"/>
                  <a:gd name="T82" fmla="*/ 112 w 176"/>
                  <a:gd name="T83" fmla="*/ 160 h 176"/>
                  <a:gd name="T84" fmla="*/ 144 w 176"/>
                  <a:gd name="T85" fmla="*/ 160 h 176"/>
                  <a:gd name="T86" fmla="*/ 144 w 176"/>
                  <a:gd name="T87" fmla="*/ 168 h 176"/>
                  <a:gd name="T88" fmla="*/ 144 w 176"/>
                  <a:gd name="T89" fmla="*/ 152 h 176"/>
                  <a:gd name="T90" fmla="*/ 112 w 176"/>
                  <a:gd name="T91" fmla="*/ 152 h 176"/>
                  <a:gd name="T92" fmla="*/ 112 w 176"/>
                  <a:gd name="T93" fmla="*/ 100 h 176"/>
                  <a:gd name="T94" fmla="*/ 108 w 176"/>
                  <a:gd name="T95" fmla="*/ 96 h 176"/>
                  <a:gd name="T96" fmla="*/ 68 w 176"/>
                  <a:gd name="T97" fmla="*/ 96 h 176"/>
                  <a:gd name="T98" fmla="*/ 64 w 176"/>
                  <a:gd name="T99" fmla="*/ 100 h 176"/>
                  <a:gd name="T100" fmla="*/ 64 w 176"/>
                  <a:gd name="T101" fmla="*/ 152 h 176"/>
                  <a:gd name="T102" fmla="*/ 32 w 176"/>
                  <a:gd name="T103" fmla="*/ 152 h 176"/>
                  <a:gd name="T104" fmla="*/ 32 w 176"/>
                  <a:gd name="T105" fmla="*/ 66 h 176"/>
                  <a:gd name="T106" fmla="*/ 88 w 176"/>
                  <a:gd name="T107" fmla="*/ 10 h 176"/>
                  <a:gd name="T108" fmla="*/ 144 w 176"/>
                  <a:gd name="T109" fmla="*/ 66 h 176"/>
                  <a:gd name="T110" fmla="*/ 144 w 176"/>
                  <a:gd name="T111" fmla="*/ 152 h 176"/>
                  <a:gd name="T112" fmla="*/ 92 w 176"/>
                  <a:gd name="T113" fmla="*/ 144 h 176"/>
                  <a:gd name="T114" fmla="*/ 96 w 176"/>
                  <a:gd name="T115" fmla="*/ 140 h 176"/>
                  <a:gd name="T116" fmla="*/ 92 w 176"/>
                  <a:gd name="T117" fmla="*/ 136 h 176"/>
                  <a:gd name="T118" fmla="*/ 88 w 176"/>
                  <a:gd name="T119" fmla="*/ 140 h 176"/>
                  <a:gd name="T120" fmla="*/ 92 w 176"/>
                  <a:gd name="T121" fmla="*/ 14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6" h="176">
                    <a:moveTo>
                      <a:pt x="175" y="85"/>
                    </a:moveTo>
                    <a:cubicBezTo>
                      <a:pt x="144" y="54"/>
                      <a:pt x="144" y="54"/>
                      <a:pt x="144" y="54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4" y="10"/>
                      <a:pt x="142" y="8"/>
                      <a:pt x="140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4" y="8"/>
                      <a:pt x="112" y="10"/>
                      <a:pt x="112" y="12"/>
                    </a:cubicBezTo>
                    <a:cubicBezTo>
                      <a:pt x="112" y="22"/>
                      <a:pt x="112" y="22"/>
                      <a:pt x="112" y="22"/>
                    </a:cubicBezTo>
                    <a:cubicBezTo>
                      <a:pt x="91" y="1"/>
                      <a:pt x="91" y="1"/>
                      <a:pt x="91" y="1"/>
                    </a:cubicBezTo>
                    <a:cubicBezTo>
                      <a:pt x="90" y="0"/>
                      <a:pt x="89" y="0"/>
                      <a:pt x="88" y="0"/>
                    </a:cubicBezTo>
                    <a:cubicBezTo>
                      <a:pt x="87" y="0"/>
                      <a:pt x="86" y="0"/>
                      <a:pt x="85" y="1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0" y="86"/>
                      <a:pt x="0" y="87"/>
                      <a:pt x="0" y="88"/>
                    </a:cubicBezTo>
                    <a:cubicBezTo>
                      <a:pt x="0" y="90"/>
                      <a:pt x="2" y="92"/>
                      <a:pt x="4" y="92"/>
                    </a:cubicBezTo>
                    <a:cubicBezTo>
                      <a:pt x="5" y="92"/>
                      <a:pt x="6" y="92"/>
                      <a:pt x="7" y="91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172"/>
                      <a:pt x="24" y="172"/>
                      <a:pt x="24" y="172"/>
                    </a:cubicBezTo>
                    <a:cubicBezTo>
                      <a:pt x="24" y="174"/>
                      <a:pt x="26" y="176"/>
                      <a:pt x="28" y="176"/>
                    </a:cubicBezTo>
                    <a:cubicBezTo>
                      <a:pt x="148" y="176"/>
                      <a:pt x="148" y="176"/>
                      <a:pt x="148" y="176"/>
                    </a:cubicBezTo>
                    <a:cubicBezTo>
                      <a:pt x="150" y="176"/>
                      <a:pt x="152" y="174"/>
                      <a:pt x="152" y="172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69" y="91"/>
                      <a:pt x="169" y="91"/>
                      <a:pt x="169" y="91"/>
                    </a:cubicBezTo>
                    <a:cubicBezTo>
                      <a:pt x="170" y="92"/>
                      <a:pt x="171" y="92"/>
                      <a:pt x="172" y="92"/>
                    </a:cubicBezTo>
                    <a:cubicBezTo>
                      <a:pt x="174" y="92"/>
                      <a:pt x="176" y="90"/>
                      <a:pt x="176" y="88"/>
                    </a:cubicBezTo>
                    <a:cubicBezTo>
                      <a:pt x="176" y="87"/>
                      <a:pt x="176" y="86"/>
                      <a:pt x="175" y="85"/>
                    </a:cubicBezTo>
                    <a:moveTo>
                      <a:pt x="120" y="16"/>
                    </a:move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46"/>
                      <a:pt x="136" y="46"/>
                      <a:pt x="136" y="46"/>
                    </a:cubicBezTo>
                    <a:cubicBezTo>
                      <a:pt x="120" y="30"/>
                      <a:pt x="120" y="30"/>
                      <a:pt x="120" y="30"/>
                    </a:cubicBezTo>
                    <a:lnTo>
                      <a:pt x="120" y="16"/>
                    </a:lnTo>
                    <a:close/>
                    <a:moveTo>
                      <a:pt x="64" y="168"/>
                    </a:moveTo>
                    <a:cubicBezTo>
                      <a:pt x="32" y="168"/>
                      <a:pt x="32" y="168"/>
                      <a:pt x="32" y="168"/>
                    </a:cubicBezTo>
                    <a:cubicBezTo>
                      <a:pt x="32" y="160"/>
                      <a:pt x="32" y="160"/>
                      <a:pt x="32" y="160"/>
                    </a:cubicBezTo>
                    <a:cubicBezTo>
                      <a:pt x="64" y="160"/>
                      <a:pt x="64" y="160"/>
                      <a:pt x="64" y="160"/>
                    </a:cubicBezTo>
                    <a:lnTo>
                      <a:pt x="64" y="168"/>
                    </a:lnTo>
                    <a:close/>
                    <a:moveTo>
                      <a:pt x="104" y="168"/>
                    </a:moveTo>
                    <a:cubicBezTo>
                      <a:pt x="72" y="168"/>
                      <a:pt x="72" y="168"/>
                      <a:pt x="72" y="168"/>
                    </a:cubicBezTo>
                    <a:cubicBezTo>
                      <a:pt x="72" y="104"/>
                      <a:pt x="72" y="104"/>
                      <a:pt x="72" y="10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04" y="168"/>
                    </a:lnTo>
                    <a:close/>
                    <a:moveTo>
                      <a:pt x="144" y="168"/>
                    </a:moveTo>
                    <a:cubicBezTo>
                      <a:pt x="112" y="168"/>
                      <a:pt x="112" y="168"/>
                      <a:pt x="112" y="168"/>
                    </a:cubicBezTo>
                    <a:cubicBezTo>
                      <a:pt x="112" y="160"/>
                      <a:pt x="112" y="160"/>
                      <a:pt x="112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lnTo>
                      <a:pt x="144" y="168"/>
                    </a:lnTo>
                    <a:close/>
                    <a:moveTo>
                      <a:pt x="144" y="152"/>
                    </a:moveTo>
                    <a:cubicBezTo>
                      <a:pt x="112" y="152"/>
                      <a:pt x="112" y="152"/>
                      <a:pt x="112" y="152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2" y="98"/>
                      <a:pt x="110" y="96"/>
                      <a:pt x="108" y="96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66" y="96"/>
                      <a:pt x="64" y="98"/>
                      <a:pt x="64" y="100"/>
                    </a:cubicBezTo>
                    <a:cubicBezTo>
                      <a:pt x="64" y="152"/>
                      <a:pt x="64" y="152"/>
                      <a:pt x="64" y="152"/>
                    </a:cubicBezTo>
                    <a:cubicBezTo>
                      <a:pt x="32" y="152"/>
                      <a:pt x="32" y="152"/>
                      <a:pt x="32" y="152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144" y="66"/>
                      <a:pt x="144" y="66"/>
                      <a:pt x="144" y="66"/>
                    </a:cubicBezTo>
                    <a:lnTo>
                      <a:pt x="144" y="152"/>
                    </a:lnTo>
                    <a:close/>
                    <a:moveTo>
                      <a:pt x="92" y="144"/>
                    </a:moveTo>
                    <a:cubicBezTo>
                      <a:pt x="94" y="144"/>
                      <a:pt x="96" y="142"/>
                      <a:pt x="96" y="140"/>
                    </a:cubicBezTo>
                    <a:cubicBezTo>
                      <a:pt x="96" y="138"/>
                      <a:pt x="94" y="136"/>
                      <a:pt x="92" y="136"/>
                    </a:cubicBezTo>
                    <a:cubicBezTo>
                      <a:pt x="90" y="136"/>
                      <a:pt x="88" y="138"/>
                      <a:pt x="88" y="140"/>
                    </a:cubicBezTo>
                    <a:cubicBezTo>
                      <a:pt x="88" y="142"/>
                      <a:pt x="90" y="144"/>
                      <a:pt x="92" y="144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2" name="Прямоугольник 1"/>
              <p:cNvSpPr/>
              <p:nvPr/>
            </p:nvSpPr>
            <p:spPr>
              <a:xfrm>
                <a:off x="894350" y="2194530"/>
                <a:ext cx="4640374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1600" spc="-20" dirty="0">
                    <a:latin typeface="Arial" panose="020B0604020202020204" pitchFamily="34" charset="0"/>
                    <a:ea typeface="Proxima Nova" charset="0"/>
                  </a:rPr>
                  <a:t>Покупка квартиры в готовом </a:t>
                </a:r>
                <a:r>
                  <a:rPr lang="ru-RU" sz="1600" spc="-20" dirty="0" smtClean="0">
                    <a:latin typeface="Arial" panose="020B0604020202020204" pitchFamily="34" charset="0"/>
                    <a:ea typeface="Proxima Nova" charset="0"/>
                  </a:rPr>
                  <a:t>доме </a:t>
                </a:r>
                <a:r>
                  <a:rPr lang="ru-RU" sz="1600" spc="-20" dirty="0">
                    <a:latin typeface="Arial" panose="020B0604020202020204" pitchFamily="34" charset="0"/>
                    <a:ea typeface="Proxima Nova" charset="0"/>
                  </a:rPr>
                  <a:t>по договору </a:t>
                </a:r>
                <a:r>
                  <a:rPr lang="ru-RU" sz="1600" spc="-20" dirty="0" smtClean="0">
                    <a:latin typeface="Arial" panose="020B0604020202020204" pitchFamily="34" charset="0"/>
                    <a:ea typeface="Proxima Nova" charset="0"/>
                  </a:rPr>
                  <a:t>купли-продажи</a:t>
                </a:r>
                <a:endParaRPr lang="ru-RU" sz="1600" spc="-20" dirty="0">
                  <a:latin typeface="Arial" panose="020B0604020202020204" pitchFamily="34" charset="0"/>
                  <a:ea typeface="Proxima Nova" charset="0"/>
                </a:endParaRPr>
              </a:p>
            </p:txBody>
          </p:sp>
          <p:sp>
            <p:nvSpPr>
              <p:cNvPr id="3" name="Прямоугольник 2"/>
              <p:cNvSpPr/>
              <p:nvPr/>
            </p:nvSpPr>
            <p:spPr>
              <a:xfrm>
                <a:off x="894351" y="2916814"/>
                <a:ext cx="419353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1600" spc="-20" dirty="0">
                    <a:latin typeface="Arial" panose="020B0604020202020204" pitchFamily="34" charset="0"/>
                    <a:ea typeface="Proxima Nova" charset="0"/>
                  </a:rPr>
                  <a:t>Покупка квартиры в </a:t>
                </a:r>
                <a:r>
                  <a:rPr lang="ru-RU" sz="1600" spc="-20" dirty="0" smtClean="0">
                    <a:latin typeface="Arial" panose="020B0604020202020204" pitchFamily="34" charset="0"/>
                    <a:ea typeface="Proxima Nova" charset="0"/>
                  </a:rPr>
                  <a:t>строящемся </a:t>
                </a:r>
                <a:r>
                  <a:rPr lang="ru-RU" sz="1600" spc="-20" dirty="0">
                    <a:latin typeface="Arial" panose="020B0604020202020204" pitchFamily="34" charset="0"/>
                    <a:ea typeface="Proxima Nova" charset="0"/>
                  </a:rPr>
                  <a:t>доме по </a:t>
                </a:r>
                <a:r>
                  <a:rPr lang="ru-RU" sz="1600" spc="-20" dirty="0" smtClean="0">
                    <a:latin typeface="Arial" panose="020B0604020202020204" pitchFamily="34" charset="0"/>
                    <a:ea typeface="Proxima Nova" charset="0"/>
                  </a:rPr>
                  <a:t>ДДУ/договору уступки прав по ДДУ</a:t>
                </a:r>
                <a:endParaRPr lang="ru-RU" sz="1600" spc="-20" dirty="0">
                  <a:latin typeface="Arial" panose="020B0604020202020204" pitchFamily="34" charset="0"/>
                  <a:ea typeface="Proxima Nova" charset="0"/>
                </a:endParaRPr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894350" y="3636894"/>
                <a:ext cx="4640374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1600" spc="-20" dirty="0">
                    <a:latin typeface="Arial" panose="020B0604020202020204" pitchFamily="34" charset="0"/>
                    <a:ea typeface="Proxima Nova" charset="0"/>
                  </a:rPr>
                  <a:t>Покупка дома с землей по договору </a:t>
                </a:r>
                <a:r>
                  <a:rPr lang="ru-RU" sz="1600" spc="-20" dirty="0" smtClean="0">
                    <a:latin typeface="Arial" panose="020B0604020202020204" pitchFamily="34" charset="0"/>
                    <a:ea typeface="Proxima Nova" charset="0"/>
                  </a:rPr>
                  <a:t>купли-продажи</a:t>
                </a:r>
                <a:endParaRPr lang="ru-RU" sz="1600" spc="-20" dirty="0">
                  <a:latin typeface="Arial" panose="020B0604020202020204" pitchFamily="34" charset="0"/>
                  <a:ea typeface="Proxima Nova" charset="0"/>
                </a:endParaRPr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879562" y="4365685"/>
                <a:ext cx="4640374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1600" spc="-20" dirty="0">
                    <a:latin typeface="Arial" panose="020B0604020202020204" pitchFamily="34" charset="0"/>
                    <a:ea typeface="Proxima Nova" charset="0"/>
                  </a:rPr>
                  <a:t>Покупка </a:t>
                </a:r>
                <a:r>
                  <a:rPr lang="ru-RU" sz="1600" spc="-20" dirty="0" smtClean="0">
                    <a:latin typeface="Arial" panose="020B0604020202020204" pitchFamily="34" charset="0"/>
                    <a:ea typeface="Proxima Nova" charset="0"/>
                  </a:rPr>
                  <a:t>земельного </a:t>
                </a:r>
                <a:r>
                  <a:rPr lang="ru-RU" sz="1600" spc="-20" dirty="0">
                    <a:latin typeface="Arial" panose="020B0604020202020204" pitchFamily="34" charset="0"/>
                    <a:ea typeface="Proxima Nova" charset="0"/>
                  </a:rPr>
                  <a:t>участка и строительство на нем жилого </a:t>
                </a:r>
                <a:r>
                  <a:rPr lang="ru-RU" sz="1600" spc="-20" dirty="0" smtClean="0">
                    <a:latin typeface="Arial" panose="020B0604020202020204" pitchFamily="34" charset="0"/>
                    <a:ea typeface="Proxima Nova" charset="0"/>
                  </a:rPr>
                  <a:t>дома</a:t>
                </a:r>
                <a:endParaRPr lang="ru-RU" sz="1600" spc="-20" dirty="0">
                  <a:latin typeface="Arial" panose="020B0604020202020204" pitchFamily="34" charset="0"/>
                  <a:ea typeface="Proxima Nova" charset="0"/>
                </a:endParaRPr>
              </a:p>
            </p:txBody>
          </p:sp>
          <p:sp>
            <p:nvSpPr>
              <p:cNvPr id="25" name="Freeform 5"/>
              <p:cNvSpPr>
                <a:spLocks noEditPoints="1"/>
              </p:cNvSpPr>
              <p:nvPr/>
            </p:nvSpPr>
            <p:spPr bwMode="auto">
              <a:xfrm>
                <a:off x="292244" y="5306723"/>
                <a:ext cx="320675" cy="320675"/>
              </a:xfrm>
              <a:custGeom>
                <a:avLst/>
                <a:gdLst>
                  <a:gd name="T0" fmla="*/ 175 w 176"/>
                  <a:gd name="T1" fmla="*/ 85 h 176"/>
                  <a:gd name="T2" fmla="*/ 144 w 176"/>
                  <a:gd name="T3" fmla="*/ 54 h 176"/>
                  <a:gd name="T4" fmla="*/ 144 w 176"/>
                  <a:gd name="T5" fmla="*/ 12 h 176"/>
                  <a:gd name="T6" fmla="*/ 140 w 176"/>
                  <a:gd name="T7" fmla="*/ 8 h 176"/>
                  <a:gd name="T8" fmla="*/ 116 w 176"/>
                  <a:gd name="T9" fmla="*/ 8 h 176"/>
                  <a:gd name="T10" fmla="*/ 112 w 176"/>
                  <a:gd name="T11" fmla="*/ 12 h 176"/>
                  <a:gd name="T12" fmla="*/ 112 w 176"/>
                  <a:gd name="T13" fmla="*/ 22 h 176"/>
                  <a:gd name="T14" fmla="*/ 91 w 176"/>
                  <a:gd name="T15" fmla="*/ 1 h 176"/>
                  <a:gd name="T16" fmla="*/ 88 w 176"/>
                  <a:gd name="T17" fmla="*/ 0 h 176"/>
                  <a:gd name="T18" fmla="*/ 85 w 176"/>
                  <a:gd name="T19" fmla="*/ 1 h 176"/>
                  <a:gd name="T20" fmla="*/ 1 w 176"/>
                  <a:gd name="T21" fmla="*/ 85 h 176"/>
                  <a:gd name="T22" fmla="*/ 0 w 176"/>
                  <a:gd name="T23" fmla="*/ 88 h 176"/>
                  <a:gd name="T24" fmla="*/ 4 w 176"/>
                  <a:gd name="T25" fmla="*/ 92 h 176"/>
                  <a:gd name="T26" fmla="*/ 7 w 176"/>
                  <a:gd name="T27" fmla="*/ 91 h 176"/>
                  <a:gd name="T28" fmla="*/ 24 w 176"/>
                  <a:gd name="T29" fmla="*/ 74 h 176"/>
                  <a:gd name="T30" fmla="*/ 24 w 176"/>
                  <a:gd name="T31" fmla="*/ 172 h 176"/>
                  <a:gd name="T32" fmla="*/ 28 w 176"/>
                  <a:gd name="T33" fmla="*/ 176 h 176"/>
                  <a:gd name="T34" fmla="*/ 148 w 176"/>
                  <a:gd name="T35" fmla="*/ 176 h 176"/>
                  <a:gd name="T36" fmla="*/ 152 w 176"/>
                  <a:gd name="T37" fmla="*/ 172 h 176"/>
                  <a:gd name="T38" fmla="*/ 152 w 176"/>
                  <a:gd name="T39" fmla="*/ 74 h 176"/>
                  <a:gd name="T40" fmla="*/ 169 w 176"/>
                  <a:gd name="T41" fmla="*/ 91 h 176"/>
                  <a:gd name="T42" fmla="*/ 172 w 176"/>
                  <a:gd name="T43" fmla="*/ 92 h 176"/>
                  <a:gd name="T44" fmla="*/ 176 w 176"/>
                  <a:gd name="T45" fmla="*/ 88 h 176"/>
                  <a:gd name="T46" fmla="*/ 175 w 176"/>
                  <a:gd name="T47" fmla="*/ 85 h 176"/>
                  <a:gd name="T48" fmla="*/ 120 w 176"/>
                  <a:gd name="T49" fmla="*/ 16 h 176"/>
                  <a:gd name="T50" fmla="*/ 136 w 176"/>
                  <a:gd name="T51" fmla="*/ 16 h 176"/>
                  <a:gd name="T52" fmla="*/ 136 w 176"/>
                  <a:gd name="T53" fmla="*/ 46 h 176"/>
                  <a:gd name="T54" fmla="*/ 120 w 176"/>
                  <a:gd name="T55" fmla="*/ 30 h 176"/>
                  <a:gd name="T56" fmla="*/ 120 w 176"/>
                  <a:gd name="T57" fmla="*/ 16 h 176"/>
                  <a:gd name="T58" fmla="*/ 64 w 176"/>
                  <a:gd name="T59" fmla="*/ 168 h 176"/>
                  <a:gd name="T60" fmla="*/ 32 w 176"/>
                  <a:gd name="T61" fmla="*/ 168 h 176"/>
                  <a:gd name="T62" fmla="*/ 32 w 176"/>
                  <a:gd name="T63" fmla="*/ 160 h 176"/>
                  <a:gd name="T64" fmla="*/ 64 w 176"/>
                  <a:gd name="T65" fmla="*/ 160 h 176"/>
                  <a:gd name="T66" fmla="*/ 64 w 176"/>
                  <a:gd name="T67" fmla="*/ 168 h 176"/>
                  <a:gd name="T68" fmla="*/ 104 w 176"/>
                  <a:gd name="T69" fmla="*/ 168 h 176"/>
                  <a:gd name="T70" fmla="*/ 72 w 176"/>
                  <a:gd name="T71" fmla="*/ 168 h 176"/>
                  <a:gd name="T72" fmla="*/ 72 w 176"/>
                  <a:gd name="T73" fmla="*/ 104 h 176"/>
                  <a:gd name="T74" fmla="*/ 104 w 176"/>
                  <a:gd name="T75" fmla="*/ 104 h 176"/>
                  <a:gd name="T76" fmla="*/ 104 w 176"/>
                  <a:gd name="T77" fmla="*/ 168 h 176"/>
                  <a:gd name="T78" fmla="*/ 144 w 176"/>
                  <a:gd name="T79" fmla="*/ 168 h 176"/>
                  <a:gd name="T80" fmla="*/ 112 w 176"/>
                  <a:gd name="T81" fmla="*/ 168 h 176"/>
                  <a:gd name="T82" fmla="*/ 112 w 176"/>
                  <a:gd name="T83" fmla="*/ 160 h 176"/>
                  <a:gd name="T84" fmla="*/ 144 w 176"/>
                  <a:gd name="T85" fmla="*/ 160 h 176"/>
                  <a:gd name="T86" fmla="*/ 144 w 176"/>
                  <a:gd name="T87" fmla="*/ 168 h 176"/>
                  <a:gd name="T88" fmla="*/ 144 w 176"/>
                  <a:gd name="T89" fmla="*/ 152 h 176"/>
                  <a:gd name="T90" fmla="*/ 112 w 176"/>
                  <a:gd name="T91" fmla="*/ 152 h 176"/>
                  <a:gd name="T92" fmla="*/ 112 w 176"/>
                  <a:gd name="T93" fmla="*/ 100 h 176"/>
                  <a:gd name="T94" fmla="*/ 108 w 176"/>
                  <a:gd name="T95" fmla="*/ 96 h 176"/>
                  <a:gd name="T96" fmla="*/ 68 w 176"/>
                  <a:gd name="T97" fmla="*/ 96 h 176"/>
                  <a:gd name="T98" fmla="*/ 64 w 176"/>
                  <a:gd name="T99" fmla="*/ 100 h 176"/>
                  <a:gd name="T100" fmla="*/ 64 w 176"/>
                  <a:gd name="T101" fmla="*/ 152 h 176"/>
                  <a:gd name="T102" fmla="*/ 32 w 176"/>
                  <a:gd name="T103" fmla="*/ 152 h 176"/>
                  <a:gd name="T104" fmla="*/ 32 w 176"/>
                  <a:gd name="T105" fmla="*/ 66 h 176"/>
                  <a:gd name="T106" fmla="*/ 88 w 176"/>
                  <a:gd name="T107" fmla="*/ 10 h 176"/>
                  <a:gd name="T108" fmla="*/ 144 w 176"/>
                  <a:gd name="T109" fmla="*/ 66 h 176"/>
                  <a:gd name="T110" fmla="*/ 144 w 176"/>
                  <a:gd name="T111" fmla="*/ 152 h 176"/>
                  <a:gd name="T112" fmla="*/ 92 w 176"/>
                  <a:gd name="T113" fmla="*/ 144 h 176"/>
                  <a:gd name="T114" fmla="*/ 96 w 176"/>
                  <a:gd name="T115" fmla="*/ 140 h 176"/>
                  <a:gd name="T116" fmla="*/ 92 w 176"/>
                  <a:gd name="T117" fmla="*/ 136 h 176"/>
                  <a:gd name="T118" fmla="*/ 88 w 176"/>
                  <a:gd name="T119" fmla="*/ 140 h 176"/>
                  <a:gd name="T120" fmla="*/ 92 w 176"/>
                  <a:gd name="T121" fmla="*/ 14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6" h="176">
                    <a:moveTo>
                      <a:pt x="175" y="85"/>
                    </a:moveTo>
                    <a:cubicBezTo>
                      <a:pt x="144" y="54"/>
                      <a:pt x="144" y="54"/>
                      <a:pt x="144" y="54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4" y="10"/>
                      <a:pt x="142" y="8"/>
                      <a:pt x="140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4" y="8"/>
                      <a:pt x="112" y="10"/>
                      <a:pt x="112" y="12"/>
                    </a:cubicBezTo>
                    <a:cubicBezTo>
                      <a:pt x="112" y="22"/>
                      <a:pt x="112" y="22"/>
                      <a:pt x="112" y="22"/>
                    </a:cubicBezTo>
                    <a:cubicBezTo>
                      <a:pt x="91" y="1"/>
                      <a:pt x="91" y="1"/>
                      <a:pt x="91" y="1"/>
                    </a:cubicBezTo>
                    <a:cubicBezTo>
                      <a:pt x="90" y="0"/>
                      <a:pt x="89" y="0"/>
                      <a:pt x="88" y="0"/>
                    </a:cubicBezTo>
                    <a:cubicBezTo>
                      <a:pt x="87" y="0"/>
                      <a:pt x="86" y="0"/>
                      <a:pt x="85" y="1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0" y="86"/>
                      <a:pt x="0" y="87"/>
                      <a:pt x="0" y="88"/>
                    </a:cubicBezTo>
                    <a:cubicBezTo>
                      <a:pt x="0" y="90"/>
                      <a:pt x="2" y="92"/>
                      <a:pt x="4" y="92"/>
                    </a:cubicBezTo>
                    <a:cubicBezTo>
                      <a:pt x="5" y="92"/>
                      <a:pt x="6" y="92"/>
                      <a:pt x="7" y="91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172"/>
                      <a:pt x="24" y="172"/>
                      <a:pt x="24" y="172"/>
                    </a:cubicBezTo>
                    <a:cubicBezTo>
                      <a:pt x="24" y="174"/>
                      <a:pt x="26" y="176"/>
                      <a:pt x="28" y="176"/>
                    </a:cubicBezTo>
                    <a:cubicBezTo>
                      <a:pt x="148" y="176"/>
                      <a:pt x="148" y="176"/>
                      <a:pt x="148" y="176"/>
                    </a:cubicBezTo>
                    <a:cubicBezTo>
                      <a:pt x="150" y="176"/>
                      <a:pt x="152" y="174"/>
                      <a:pt x="152" y="172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69" y="91"/>
                      <a:pt x="169" y="91"/>
                      <a:pt x="169" y="91"/>
                    </a:cubicBezTo>
                    <a:cubicBezTo>
                      <a:pt x="170" y="92"/>
                      <a:pt x="171" y="92"/>
                      <a:pt x="172" y="92"/>
                    </a:cubicBezTo>
                    <a:cubicBezTo>
                      <a:pt x="174" y="92"/>
                      <a:pt x="176" y="90"/>
                      <a:pt x="176" y="88"/>
                    </a:cubicBezTo>
                    <a:cubicBezTo>
                      <a:pt x="176" y="87"/>
                      <a:pt x="176" y="86"/>
                      <a:pt x="175" y="85"/>
                    </a:cubicBezTo>
                    <a:moveTo>
                      <a:pt x="120" y="16"/>
                    </a:move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46"/>
                      <a:pt x="136" y="46"/>
                      <a:pt x="136" y="46"/>
                    </a:cubicBezTo>
                    <a:cubicBezTo>
                      <a:pt x="120" y="30"/>
                      <a:pt x="120" y="30"/>
                      <a:pt x="120" y="30"/>
                    </a:cubicBezTo>
                    <a:lnTo>
                      <a:pt x="120" y="16"/>
                    </a:lnTo>
                    <a:close/>
                    <a:moveTo>
                      <a:pt x="64" y="168"/>
                    </a:moveTo>
                    <a:cubicBezTo>
                      <a:pt x="32" y="168"/>
                      <a:pt x="32" y="168"/>
                      <a:pt x="32" y="168"/>
                    </a:cubicBezTo>
                    <a:cubicBezTo>
                      <a:pt x="32" y="160"/>
                      <a:pt x="32" y="160"/>
                      <a:pt x="32" y="160"/>
                    </a:cubicBezTo>
                    <a:cubicBezTo>
                      <a:pt x="64" y="160"/>
                      <a:pt x="64" y="160"/>
                      <a:pt x="64" y="160"/>
                    </a:cubicBezTo>
                    <a:lnTo>
                      <a:pt x="64" y="168"/>
                    </a:lnTo>
                    <a:close/>
                    <a:moveTo>
                      <a:pt x="104" y="168"/>
                    </a:moveTo>
                    <a:cubicBezTo>
                      <a:pt x="72" y="168"/>
                      <a:pt x="72" y="168"/>
                      <a:pt x="72" y="168"/>
                    </a:cubicBezTo>
                    <a:cubicBezTo>
                      <a:pt x="72" y="104"/>
                      <a:pt x="72" y="104"/>
                      <a:pt x="72" y="10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04" y="168"/>
                    </a:lnTo>
                    <a:close/>
                    <a:moveTo>
                      <a:pt x="144" y="168"/>
                    </a:moveTo>
                    <a:cubicBezTo>
                      <a:pt x="112" y="168"/>
                      <a:pt x="112" y="168"/>
                      <a:pt x="112" y="168"/>
                    </a:cubicBezTo>
                    <a:cubicBezTo>
                      <a:pt x="112" y="160"/>
                      <a:pt x="112" y="160"/>
                      <a:pt x="112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lnTo>
                      <a:pt x="144" y="168"/>
                    </a:lnTo>
                    <a:close/>
                    <a:moveTo>
                      <a:pt x="144" y="152"/>
                    </a:moveTo>
                    <a:cubicBezTo>
                      <a:pt x="112" y="152"/>
                      <a:pt x="112" y="152"/>
                      <a:pt x="112" y="152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2" y="98"/>
                      <a:pt x="110" y="96"/>
                      <a:pt x="108" y="96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66" y="96"/>
                      <a:pt x="64" y="98"/>
                      <a:pt x="64" y="100"/>
                    </a:cubicBezTo>
                    <a:cubicBezTo>
                      <a:pt x="64" y="152"/>
                      <a:pt x="64" y="152"/>
                      <a:pt x="64" y="152"/>
                    </a:cubicBezTo>
                    <a:cubicBezTo>
                      <a:pt x="32" y="152"/>
                      <a:pt x="32" y="152"/>
                      <a:pt x="32" y="152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144" y="66"/>
                      <a:pt x="144" y="66"/>
                      <a:pt x="144" y="66"/>
                    </a:cubicBezTo>
                    <a:lnTo>
                      <a:pt x="144" y="152"/>
                    </a:lnTo>
                    <a:close/>
                    <a:moveTo>
                      <a:pt x="92" y="144"/>
                    </a:moveTo>
                    <a:cubicBezTo>
                      <a:pt x="94" y="144"/>
                      <a:pt x="96" y="142"/>
                      <a:pt x="96" y="140"/>
                    </a:cubicBezTo>
                    <a:cubicBezTo>
                      <a:pt x="96" y="138"/>
                      <a:pt x="94" y="136"/>
                      <a:pt x="92" y="136"/>
                    </a:cubicBezTo>
                    <a:cubicBezTo>
                      <a:pt x="90" y="136"/>
                      <a:pt x="88" y="138"/>
                      <a:pt x="88" y="140"/>
                    </a:cubicBezTo>
                    <a:cubicBezTo>
                      <a:pt x="88" y="142"/>
                      <a:pt x="90" y="144"/>
                      <a:pt x="92" y="144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879562" y="5149062"/>
                <a:ext cx="4640374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1600" spc="-20" dirty="0">
                    <a:latin typeface="Arial" panose="020B0604020202020204" pitchFamily="34" charset="0"/>
                    <a:ea typeface="Proxima Nova" charset="0"/>
                  </a:rPr>
                  <a:t>Рефинансирование ипотечного </a:t>
                </a:r>
                <a:r>
                  <a:rPr lang="ru-RU" sz="1600" spc="-20" dirty="0" smtClean="0">
                    <a:latin typeface="Arial" panose="020B0604020202020204" pitchFamily="34" charset="0"/>
                    <a:ea typeface="Proxima Nova" charset="0"/>
                  </a:rPr>
                  <a:t>кредита</a:t>
                </a:r>
                <a:r>
                  <a:rPr lang="ru-RU" sz="1600" spc="-20" dirty="0">
                    <a:latin typeface="Arial" panose="020B0604020202020204" pitchFamily="34" charset="0"/>
                    <a:ea typeface="Proxima Nova" charset="0"/>
                  </a:rPr>
                  <a:t>,</a:t>
                </a:r>
                <a:r>
                  <a:rPr lang="ru-RU" sz="1600" spc="-20" dirty="0" smtClean="0">
                    <a:latin typeface="Arial" panose="020B0604020202020204" pitchFamily="34" charset="0"/>
                    <a:ea typeface="Proxima Nova" charset="0"/>
                  </a:rPr>
                  <a:t> </a:t>
                </a:r>
                <a:r>
                  <a:rPr lang="ru-RU" sz="1600" spc="-20" dirty="0">
                    <a:latin typeface="Arial" panose="020B0604020202020204" pitchFamily="34" charset="0"/>
                    <a:ea typeface="Proxima Nova" charset="0"/>
                  </a:rPr>
                  <a:t>предоставленного </a:t>
                </a:r>
                <a:r>
                  <a:rPr lang="ru-RU" sz="1600" spc="-20" dirty="0" smtClean="0">
                    <a:latin typeface="Arial" panose="020B0604020202020204" pitchFamily="34" charset="0"/>
                    <a:ea typeface="Proxima Nova" charset="0"/>
                  </a:rPr>
                  <a:t>после 01.01.2020</a:t>
                </a:r>
                <a:r>
                  <a:rPr lang="en-US" sz="1600" spc="-20" dirty="0" smtClean="0">
                    <a:latin typeface="Arial" panose="020B0604020202020204" pitchFamily="34" charset="0"/>
                    <a:ea typeface="Proxima Nova" charset="0"/>
                  </a:rPr>
                  <a:t>*</a:t>
                </a:r>
                <a:endParaRPr lang="ru-RU" sz="1600" spc="-20" dirty="0">
                  <a:latin typeface="Arial" panose="020B0604020202020204" pitchFamily="34" charset="0"/>
                  <a:ea typeface="Proxima Nova" charset="0"/>
                </a:endParaRPr>
              </a:p>
            </p:txBody>
          </p:sp>
        </p:grpSp>
        <p:sp>
          <p:nvSpPr>
            <p:cNvPr id="39" name="object 13"/>
            <p:cNvSpPr/>
            <p:nvPr/>
          </p:nvSpPr>
          <p:spPr>
            <a:xfrm>
              <a:off x="316684" y="1902009"/>
              <a:ext cx="3672000" cy="17145"/>
            </a:xfrm>
            <a:custGeom>
              <a:avLst/>
              <a:gdLst/>
              <a:ahLst/>
              <a:cxnLst/>
              <a:rect l="l" t="t" r="r" b="b"/>
              <a:pathLst>
                <a:path w="3461385" h="17145">
                  <a:moveTo>
                    <a:pt x="3460953" y="16683"/>
                  </a:moveTo>
                  <a:lnTo>
                    <a:pt x="3460953" y="0"/>
                  </a:lnTo>
                  <a:lnTo>
                    <a:pt x="0" y="0"/>
                  </a:lnTo>
                  <a:lnTo>
                    <a:pt x="0" y="16683"/>
                  </a:lnTo>
                  <a:lnTo>
                    <a:pt x="3460953" y="16683"/>
                  </a:lnTo>
                  <a:close/>
                </a:path>
              </a:pathLst>
            </a:custGeom>
            <a:solidFill>
              <a:srgbClr val="35663B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rgbClr val="A6CE39"/>
                </a:solidFill>
              </a:endParaRPr>
            </a:p>
          </p:txBody>
        </p:sp>
      </p:grpSp>
      <p:pic>
        <p:nvPicPr>
          <p:cNvPr id="56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6474" y="185142"/>
            <a:ext cx="2712174" cy="435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Прямоугольник 57"/>
          <p:cNvSpPr/>
          <p:nvPr/>
        </p:nvSpPr>
        <p:spPr>
          <a:xfrm>
            <a:off x="191344" y="6323879"/>
            <a:ext cx="8562248" cy="27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1100" baseline="30000" dirty="0" smtClean="0">
                <a:latin typeface="Arial" panose="020B0604020202020204" pitchFamily="34" charset="0"/>
              </a:rPr>
              <a:t>1</a:t>
            </a:r>
            <a:r>
              <a:rPr lang="ru-RU" sz="1100" dirty="0" smtClean="0">
                <a:latin typeface="Arial" panose="020B0604020202020204" pitchFamily="34" charset="0"/>
              </a:rPr>
              <a:t> при </a:t>
            </a:r>
            <a:r>
              <a:rPr lang="ru-RU" sz="1100" dirty="0">
                <a:latin typeface="Arial" panose="020B0604020202020204" pitchFamily="34" charset="0"/>
              </a:rPr>
              <a:t>наличии личного страхования, при отсутствии личного страхования - 3% </a:t>
            </a:r>
            <a:r>
              <a:rPr lang="ru-RU" sz="1100" dirty="0" smtClean="0">
                <a:latin typeface="Arial" panose="020B0604020202020204" pitchFamily="34" charset="0"/>
              </a:rPr>
              <a:t>годовых.</a:t>
            </a:r>
            <a:endParaRPr lang="ru-RU" sz="1100" dirty="0">
              <a:latin typeface="Arial" panose="020B06040202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502232" y="5922152"/>
            <a:ext cx="5525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00" dirty="0" smtClean="0">
                <a:latin typeface="Arial" panose="020B0604020202020204" pitchFamily="34" charset="0"/>
                <a:ea typeface="Segoe UI" panose="020B0502040204020203" pitchFamily="34" charset="0"/>
              </a:rPr>
              <a:t>* </a:t>
            </a:r>
            <a:r>
              <a:rPr lang="ru-RU" sz="900" dirty="0" smtClean="0">
                <a:latin typeface="Arial" panose="020B0604020202020204" pitchFamily="34" charset="0"/>
                <a:ea typeface="Segoe UI" panose="020B0502040204020203" pitchFamily="34" charset="0"/>
              </a:rPr>
              <a:t>ипотечный </a:t>
            </a:r>
            <a:r>
              <a:rPr lang="ru-RU" sz="900" dirty="0">
                <a:latin typeface="Arial" panose="020B0604020202020204" pitchFamily="34" charset="0"/>
                <a:ea typeface="Segoe UI" panose="020B0502040204020203" pitchFamily="34" charset="0"/>
              </a:rPr>
              <a:t>кредит должен быть заключен между заемщиком/</a:t>
            </a:r>
            <a:r>
              <a:rPr lang="ru-RU" sz="900" dirty="0" err="1">
                <a:latin typeface="Arial" panose="020B0604020202020204" pitchFamily="34" charset="0"/>
                <a:ea typeface="Segoe UI" panose="020B0502040204020203" pitchFamily="34" charset="0"/>
              </a:rPr>
              <a:t>созаемщиком</a:t>
            </a:r>
            <a:r>
              <a:rPr lang="ru-RU" sz="900" dirty="0">
                <a:latin typeface="Arial" panose="020B0604020202020204" pitchFamily="34" charset="0"/>
                <a:ea typeface="Segoe UI" panose="020B0502040204020203" pitchFamily="34" charset="0"/>
              </a:rPr>
              <a:t> (при наличии) и АО «ДОМ.РФ»/одним из уполномоченных банков – </a:t>
            </a:r>
          </a:p>
          <a:p>
            <a:pPr algn="just"/>
            <a:r>
              <a:rPr lang="ru-RU" sz="900" dirty="0">
                <a:latin typeface="Arial" panose="020B0604020202020204" pitchFamily="34" charset="0"/>
                <a:ea typeface="Segoe UI" panose="020B0502040204020203" pitchFamily="34" charset="0"/>
              </a:rPr>
              <a:t>АО «</a:t>
            </a:r>
            <a:r>
              <a:rPr lang="ru-RU" sz="900" dirty="0" err="1">
                <a:latin typeface="Arial" panose="020B0604020202020204" pitchFamily="34" charset="0"/>
                <a:ea typeface="Segoe UI" panose="020B0502040204020203" pitchFamily="34" charset="0"/>
              </a:rPr>
              <a:t>Россельхозбанк</a:t>
            </a:r>
            <a:r>
              <a:rPr lang="ru-RU" sz="900" dirty="0">
                <a:latin typeface="Arial" panose="020B0604020202020204" pitchFamily="34" charset="0"/>
                <a:ea typeface="Segoe UI" panose="020B0502040204020203" pitchFamily="34" charset="0"/>
              </a:rPr>
              <a:t>», ПАО Сбербанк, АКБ «</a:t>
            </a:r>
            <a:r>
              <a:rPr lang="ru-RU" sz="900" dirty="0" err="1">
                <a:latin typeface="Arial" panose="020B0604020202020204" pitchFamily="34" charset="0"/>
                <a:ea typeface="Segoe UI" panose="020B0502040204020203" pitchFamily="34" charset="0"/>
              </a:rPr>
              <a:t>Энергобанк</a:t>
            </a:r>
            <a:r>
              <a:rPr lang="ru-RU" sz="900" dirty="0">
                <a:latin typeface="Arial" panose="020B0604020202020204" pitchFamily="34" charset="0"/>
                <a:ea typeface="Segoe UI" panose="020B0502040204020203" pitchFamily="34" charset="0"/>
              </a:rPr>
              <a:t>», РНКБ (ПАО), АК БАРС Банк, ПАО «Дальневосточный банк», Банк «Левобережный (ПАО), </a:t>
            </a:r>
            <a:r>
              <a:rPr lang="en-US" sz="900" dirty="0" smtClean="0">
                <a:latin typeface="Arial" panose="020B0604020202020204" pitchFamily="34" charset="0"/>
                <a:ea typeface="Segoe UI" panose="020B0502040204020203" pitchFamily="34" charset="0"/>
              </a:rPr>
              <a:t> </a:t>
            </a:r>
            <a:r>
              <a:rPr lang="ru-RU" sz="900" dirty="0" smtClean="0">
                <a:latin typeface="Arial" panose="020B0604020202020204" pitchFamily="34" charset="0"/>
                <a:ea typeface="Segoe UI" panose="020B0502040204020203" pitchFamily="34" charset="0"/>
              </a:rPr>
              <a:t>Банк </a:t>
            </a:r>
            <a:r>
              <a:rPr lang="ru-RU" sz="900" dirty="0">
                <a:latin typeface="Arial" panose="020B0604020202020204" pitchFamily="34" charset="0"/>
                <a:ea typeface="Segoe UI" panose="020B0502040204020203" pitchFamily="34" charset="0"/>
              </a:rPr>
              <a:t>«Центр-Инвест»</a:t>
            </a:r>
          </a:p>
        </p:txBody>
      </p:sp>
    </p:spTree>
    <p:extLst>
      <p:ext uri="{BB962C8B-B14F-4D97-AF65-F5344CB8AC3E}">
        <p14:creationId xmlns:p14="http://schemas.microsoft.com/office/powerpoint/2010/main" val="289750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461"/>
    </mc:Choice>
    <mc:Fallback xmlns="">
      <p:transition spd="slow" advTm="2246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Таблица 14"/>
          <p:cNvGraphicFramePr>
            <a:graphicFrameLocks noGrp="1"/>
          </p:cNvGraphicFramePr>
          <p:nvPr>
            <p:extLst/>
          </p:nvPr>
        </p:nvGraphicFramePr>
        <p:xfrm>
          <a:off x="356345" y="3356992"/>
          <a:ext cx="5040560" cy="183788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8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201">
                <a:tc>
                  <a:txBody>
                    <a:bodyPr/>
                    <a:lstStyle/>
                    <a:p>
                      <a:pPr marL="0" indent="0" algn="l" rtl="0" eaLnBrk="0" fontAlgn="base" hangingPunct="0">
                        <a:spcBef>
                          <a:spcPts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</a:pPr>
                      <a:r>
                        <a:rPr lang="ru-RU" sz="1200" b="0" kern="1200" spc="-2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roxima Nova" charset="0"/>
                          <a:cs typeface="Arial" panose="020B0604020202020204" pitchFamily="34" charset="0"/>
                        </a:rPr>
                        <a:t>ВОЗРАСТ</a:t>
                      </a:r>
                      <a:endParaRPr lang="ru-RU" sz="1200" b="0" kern="1200" spc="-2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roxima Nova" charset="0"/>
                        <a:cs typeface="Arial" panose="020B0604020202020204" pitchFamily="34" charset="0"/>
                      </a:endParaRPr>
                    </a:p>
                  </a:txBody>
                  <a:tcPr marL="32717" marR="32717" marT="16358" marB="16358">
                    <a:lnR w="19050" cap="flat" cmpd="sng" algn="ctr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 defTabSz="879174" rtl="0" eaLnBrk="0" fontAlgn="base" latinLnBrk="0" hangingPunct="0">
                        <a:spcBef>
                          <a:spcPts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</a:pPr>
                      <a:r>
                        <a:rPr lang="ru-RU" sz="1200" b="0" kern="1200" spc="-2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roxima Nova" charset="0"/>
                          <a:cs typeface="Arial" panose="020B0604020202020204" pitchFamily="34" charset="0"/>
                        </a:rPr>
                        <a:t>от 21 до 75 лет </a:t>
                      </a:r>
                    </a:p>
                  </a:txBody>
                  <a:tcPr marL="32717" marR="32717" marT="16358" marB="16358">
                    <a:lnL w="19050" cap="flat" cmpd="sng" algn="ctr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368">
                <a:tc>
                  <a:txBody>
                    <a:bodyPr/>
                    <a:lstStyle/>
                    <a:p>
                      <a:pPr algn="l"/>
                      <a:r>
                        <a:rPr lang="ru-RU" sz="1200" b="0" kern="1200" spc="-2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roxima Nova" charset="0"/>
                          <a:cs typeface="Arial" panose="020B0604020202020204" pitchFamily="34" charset="0"/>
                        </a:rPr>
                        <a:t>СТАЖ РАБОТЫ</a:t>
                      </a:r>
                      <a:endParaRPr lang="ru-RU" sz="1200" b="0" kern="1200" spc="-2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roxima Nova" charset="0"/>
                        <a:cs typeface="Arial" panose="020B0604020202020204" pitchFamily="34" charset="0"/>
                      </a:endParaRPr>
                    </a:p>
                  </a:txBody>
                  <a:tcPr marL="32717" marR="32717" marT="16358" marB="16358">
                    <a:lnR w="19050" cap="flat" cmpd="sng" algn="ctr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 algn="just" defTabSz="879174" rtl="0" eaLnBrk="0" fontAlgn="base" latinLnBrk="0" hangingPunct="0">
                        <a:spcBef>
                          <a:spcPts val="600"/>
                        </a:spcBef>
                        <a:spcAft>
                          <a:spcPct val="0"/>
                        </a:spcAft>
                        <a:buSzPct val="100000"/>
                        <a:buFont typeface="Wingdings" panose="05000000000000000000" pitchFamily="2" charset="2"/>
                        <a:buChar char="q"/>
                      </a:pPr>
                      <a:r>
                        <a:rPr lang="ru-RU" sz="1200" b="0" kern="1200" spc="-2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roxima Nova" charset="0"/>
                          <a:cs typeface="Arial" panose="020B0604020202020204" pitchFamily="34" charset="0"/>
                        </a:rPr>
                        <a:t>3 месяца на последнем (текущем) месте работы</a:t>
                      </a:r>
                      <a:endParaRPr lang="ru-RU" sz="1200" b="0" kern="1200" spc="-2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roxima Nova" charset="0"/>
                        <a:cs typeface="Arial" panose="020B0604020202020204" pitchFamily="34" charset="0"/>
                      </a:endParaRPr>
                    </a:p>
                  </a:txBody>
                  <a:tcPr marL="32717" marR="32717" marT="16358" marB="16358">
                    <a:lnL w="19050" cap="flat" cmpd="sng" algn="ctr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7945">
                <a:tc>
                  <a:txBody>
                    <a:bodyPr/>
                    <a:lstStyle/>
                    <a:p>
                      <a:pPr algn="l"/>
                      <a:r>
                        <a:rPr lang="ru-RU" sz="1200" b="0" kern="1200" spc="-2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roxima Nova" charset="0"/>
                          <a:cs typeface="Arial" panose="020B0604020202020204" pitchFamily="34" charset="0"/>
                        </a:rPr>
                        <a:t>СОЗАЕМЩИКИ</a:t>
                      </a:r>
                      <a:endParaRPr lang="ru-RU" sz="1200" b="0" kern="1200" spc="-2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roxima Nova" charset="0"/>
                        <a:cs typeface="Arial" panose="020B0604020202020204" pitchFamily="34" charset="0"/>
                      </a:endParaRPr>
                    </a:p>
                  </a:txBody>
                  <a:tcPr marL="32717" marR="32717" marT="16358" marB="16358">
                    <a:lnR w="19050" cap="flat" cmpd="sng" algn="ctr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indent="-285750" algn="just" defTabSz="879174" rtl="0" eaLnBrk="0" fontAlgn="base" latinLnBrk="0" hangingPunct="0">
                        <a:spcBef>
                          <a:spcPts val="600"/>
                        </a:spcBef>
                        <a:spcAft>
                          <a:spcPct val="0"/>
                        </a:spcAft>
                        <a:buSzPct val="100000"/>
                        <a:buFont typeface="Wingdings" panose="05000000000000000000" pitchFamily="2" charset="2"/>
                        <a:buChar char="q"/>
                      </a:pPr>
                      <a:r>
                        <a:rPr lang="ru-RU" sz="1200" b="0" kern="1200" spc="-2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roxima Nova" charset="0"/>
                          <a:cs typeface="Arial" panose="020B0604020202020204" pitchFamily="34" charset="0"/>
                        </a:rPr>
                        <a:t>Супруг(а) заемщика (при отсутствии брачного договора /контракта)</a:t>
                      </a:r>
                    </a:p>
                    <a:p>
                      <a:pPr marL="285750" indent="-285750" algn="just" defTabSz="879174" rtl="0" eaLnBrk="0" fontAlgn="base" latinLnBrk="0" hangingPunct="0">
                        <a:spcBef>
                          <a:spcPts val="600"/>
                        </a:spcBef>
                        <a:spcAft>
                          <a:spcPct val="0"/>
                        </a:spcAft>
                        <a:buSzPct val="100000"/>
                        <a:buFont typeface="Wingdings" panose="05000000000000000000" pitchFamily="2" charset="2"/>
                        <a:buChar char="q"/>
                      </a:pPr>
                      <a:r>
                        <a:rPr lang="ru-RU" sz="1200" b="0" kern="1200" spc="-2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roxima Nova" charset="0"/>
                          <a:cs typeface="Arial" panose="020B0604020202020204" pitchFamily="34" charset="0"/>
                        </a:rPr>
                        <a:t>Для увеличения суммы кредита в качестве созаемщика можно привлечь до 3-х человек (не только родственников)</a:t>
                      </a:r>
                    </a:p>
                  </a:txBody>
                  <a:tcPr marL="32717" marR="32717" marT="16358" marB="16358">
                    <a:lnL w="19050" cap="flat" cmpd="sng" algn="ctr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6" t="53641" b="21266"/>
          <a:stretch/>
        </p:blipFill>
        <p:spPr>
          <a:xfrm>
            <a:off x="0" y="764704"/>
            <a:ext cx="12191999" cy="2304256"/>
          </a:xfrm>
          <a:prstGeom prst="rect">
            <a:avLst/>
          </a:prstGeom>
        </p:spPr>
      </p:pic>
      <p:sp>
        <p:nvSpPr>
          <p:cNvPr id="43" name="object 9"/>
          <p:cNvSpPr txBox="1"/>
          <p:nvPr/>
        </p:nvSpPr>
        <p:spPr>
          <a:xfrm>
            <a:off x="322818" y="2996952"/>
            <a:ext cx="5989206" cy="385362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>
            <a:defPPr>
              <a:defRPr lang="ru-RU"/>
            </a:defPPr>
            <a:lvl1pPr marL="12700">
              <a:lnSpc>
                <a:spcPct val="100000"/>
              </a:lnSpc>
              <a:spcBef>
                <a:spcPts val="125"/>
              </a:spcBef>
              <a:defRPr sz="3000" spc="10">
                <a:solidFill>
                  <a:srgbClr val="A6CE39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 sz="2400" dirty="0">
                <a:solidFill>
                  <a:srgbClr val="35663B"/>
                </a:solidFill>
              </a:rPr>
              <a:t>Требования к заемщикам</a:t>
            </a:r>
            <a:endParaRPr sz="2400" dirty="0">
              <a:solidFill>
                <a:srgbClr val="35663B"/>
              </a:solidFill>
            </a:endParaRPr>
          </a:p>
        </p:txBody>
      </p:sp>
      <p:sp>
        <p:nvSpPr>
          <p:cNvPr id="44" name="object 13"/>
          <p:cNvSpPr/>
          <p:nvPr/>
        </p:nvSpPr>
        <p:spPr>
          <a:xfrm>
            <a:off x="352525" y="3356992"/>
            <a:ext cx="4536000" cy="17145"/>
          </a:xfrm>
          <a:custGeom>
            <a:avLst/>
            <a:gdLst/>
            <a:ahLst/>
            <a:cxnLst/>
            <a:rect l="l" t="t" r="r" b="b"/>
            <a:pathLst>
              <a:path w="3461385" h="17145">
                <a:moveTo>
                  <a:pt x="3460953" y="16683"/>
                </a:moveTo>
                <a:lnTo>
                  <a:pt x="3460953" y="0"/>
                </a:lnTo>
                <a:lnTo>
                  <a:pt x="0" y="0"/>
                </a:lnTo>
                <a:lnTo>
                  <a:pt x="0" y="16683"/>
                </a:lnTo>
                <a:lnTo>
                  <a:pt x="3460953" y="16683"/>
                </a:lnTo>
                <a:close/>
              </a:path>
            </a:pathLst>
          </a:custGeom>
          <a:solidFill>
            <a:srgbClr val="35663B"/>
          </a:solidFill>
        </p:spPr>
        <p:txBody>
          <a:bodyPr wrap="square" lIns="0" tIns="0" rIns="0" bIns="0" rtlCol="0"/>
          <a:lstStyle/>
          <a:p>
            <a:endParaRPr>
              <a:solidFill>
                <a:srgbClr val="A6CE39"/>
              </a:solidFill>
            </a:endParaRPr>
          </a:p>
        </p:txBody>
      </p:sp>
      <p:pic>
        <p:nvPicPr>
          <p:cNvPr id="47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6474" y="185142"/>
            <a:ext cx="2712174" cy="435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bject 9"/>
          <p:cNvSpPr txBox="1"/>
          <p:nvPr/>
        </p:nvSpPr>
        <p:spPr>
          <a:xfrm>
            <a:off x="6816080" y="2996952"/>
            <a:ext cx="5989206" cy="385362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>
            <a:defPPr>
              <a:defRPr lang="ru-RU"/>
            </a:defPPr>
            <a:lvl1pPr marL="12700">
              <a:lnSpc>
                <a:spcPct val="100000"/>
              </a:lnSpc>
              <a:spcBef>
                <a:spcPts val="125"/>
              </a:spcBef>
              <a:defRPr sz="3000" spc="10">
                <a:solidFill>
                  <a:srgbClr val="A6CE39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 sz="2400" dirty="0">
                <a:solidFill>
                  <a:srgbClr val="35663B"/>
                </a:solidFill>
              </a:rPr>
              <a:t>Список документов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732198" y="3356992"/>
            <a:ext cx="4968552" cy="2764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1000"/>
              </a:spcBef>
              <a:buFont typeface="Wingdings" panose="05000000000000000000" pitchFamily="2" charset="2"/>
              <a:buChar char="q"/>
            </a:pPr>
            <a:r>
              <a:rPr lang="ru-RU" sz="1200" spc="-20" dirty="0">
                <a:latin typeface="Arial" panose="020B0604020202020204" pitchFamily="34" charset="0"/>
                <a:ea typeface="Proxima Nova" charset="0"/>
              </a:rPr>
              <a:t>Заявление – анкета</a:t>
            </a:r>
          </a:p>
          <a:p>
            <a:pPr marL="285750" indent="-285750" algn="just">
              <a:spcBef>
                <a:spcPts val="1000"/>
              </a:spcBef>
              <a:buFont typeface="Wingdings" panose="05000000000000000000" pitchFamily="2" charset="2"/>
              <a:buChar char="q"/>
            </a:pPr>
            <a:r>
              <a:rPr lang="ru-RU" sz="1200" spc="-20" dirty="0">
                <a:latin typeface="Arial" panose="020B0604020202020204" pitchFamily="34" charset="0"/>
                <a:ea typeface="Proxima Nova" charset="0"/>
              </a:rPr>
              <a:t>Паспорт гражданина РФ или документ, его заменяющий (удостоверение личности для лиц, которые проходят военную службу) </a:t>
            </a:r>
          </a:p>
          <a:p>
            <a:pPr marL="285750" indent="-285750" algn="just">
              <a:spcBef>
                <a:spcPts val="1000"/>
              </a:spcBef>
              <a:buFont typeface="Wingdings" panose="05000000000000000000" pitchFamily="2" charset="2"/>
              <a:buChar char="q"/>
            </a:pPr>
            <a:r>
              <a:rPr lang="ru-RU" sz="1200" spc="-20" dirty="0">
                <a:latin typeface="Arial" panose="020B0604020202020204" pitchFamily="34" charset="0"/>
                <a:ea typeface="Proxima Nova" charset="0"/>
              </a:rPr>
              <a:t>Для мужчин в возрасте до 27 лет (включительно) – военный билет или удостоверение граждан, подлежащих первичной постановке на воинский учет (приписное свидетельство) </a:t>
            </a:r>
          </a:p>
          <a:p>
            <a:pPr marL="285750" indent="-285750" algn="just">
              <a:spcBef>
                <a:spcPts val="1000"/>
              </a:spcBef>
              <a:buFont typeface="Wingdings" panose="05000000000000000000" pitchFamily="2" charset="2"/>
              <a:buChar char="q"/>
            </a:pPr>
            <a:r>
              <a:rPr lang="ru-RU" sz="1200" spc="-20" dirty="0">
                <a:latin typeface="Arial" panose="020B0604020202020204" pitchFamily="34" charset="0"/>
                <a:ea typeface="Proxima Nova" charset="0"/>
              </a:rPr>
              <a:t>Документы о семейном положении/наличии детей</a:t>
            </a:r>
          </a:p>
          <a:p>
            <a:pPr marL="285750" indent="-285750" algn="just">
              <a:spcBef>
                <a:spcPts val="1000"/>
              </a:spcBef>
              <a:buFont typeface="Wingdings" panose="05000000000000000000" pitchFamily="2" charset="2"/>
              <a:buChar char="q"/>
            </a:pPr>
            <a:r>
              <a:rPr lang="ru-RU" sz="1200" spc="-20" dirty="0">
                <a:latin typeface="Arial" panose="020B0604020202020204" pitchFamily="34" charset="0"/>
                <a:ea typeface="Proxima Nova" charset="0"/>
              </a:rPr>
              <a:t>Документы, подтверждающие финансовое состояние и трудовую занятость</a:t>
            </a:r>
          </a:p>
          <a:p>
            <a:pPr marL="285750" indent="-285750" algn="just">
              <a:spcBef>
                <a:spcPts val="1000"/>
              </a:spcBef>
              <a:buFont typeface="Wingdings" panose="05000000000000000000" pitchFamily="2" charset="2"/>
              <a:buChar char="q"/>
            </a:pPr>
            <a:r>
              <a:rPr lang="ru-RU" sz="1200" spc="-20" dirty="0">
                <a:latin typeface="Arial" panose="020B0604020202020204" pitchFamily="34" charset="0"/>
                <a:ea typeface="Proxima Nova" charset="0"/>
              </a:rPr>
              <a:t>Документы по кредитуемому объекту недвижимости</a:t>
            </a:r>
          </a:p>
        </p:txBody>
      </p:sp>
      <p:sp>
        <p:nvSpPr>
          <p:cNvPr id="12" name="object 13"/>
          <p:cNvSpPr/>
          <p:nvPr/>
        </p:nvSpPr>
        <p:spPr>
          <a:xfrm>
            <a:off x="6852472" y="3356992"/>
            <a:ext cx="3492000" cy="17145"/>
          </a:xfrm>
          <a:custGeom>
            <a:avLst/>
            <a:gdLst/>
            <a:ahLst/>
            <a:cxnLst/>
            <a:rect l="l" t="t" r="r" b="b"/>
            <a:pathLst>
              <a:path w="3461385" h="17145">
                <a:moveTo>
                  <a:pt x="3460953" y="16683"/>
                </a:moveTo>
                <a:lnTo>
                  <a:pt x="3460953" y="0"/>
                </a:lnTo>
                <a:lnTo>
                  <a:pt x="0" y="0"/>
                </a:lnTo>
                <a:lnTo>
                  <a:pt x="0" y="16683"/>
                </a:lnTo>
                <a:lnTo>
                  <a:pt x="3460953" y="16683"/>
                </a:lnTo>
                <a:close/>
              </a:path>
            </a:pathLst>
          </a:custGeom>
          <a:solidFill>
            <a:srgbClr val="35663B"/>
          </a:solidFill>
        </p:spPr>
        <p:txBody>
          <a:bodyPr wrap="square" lIns="0" tIns="0" rIns="0" bIns="0" rtlCol="0"/>
          <a:lstStyle/>
          <a:p>
            <a:endParaRPr>
              <a:solidFill>
                <a:srgbClr val="A6CE39"/>
              </a:solidFill>
            </a:endParaRPr>
          </a:p>
        </p:txBody>
      </p:sp>
      <p:sp>
        <p:nvSpPr>
          <p:cNvPr id="13" name="object 9"/>
          <p:cNvSpPr txBox="1"/>
          <p:nvPr/>
        </p:nvSpPr>
        <p:spPr>
          <a:xfrm>
            <a:off x="352525" y="5157192"/>
            <a:ext cx="5989206" cy="385362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>
            <a:defPPr>
              <a:defRPr lang="ru-RU"/>
            </a:defPPr>
            <a:lvl1pPr marL="12700">
              <a:lnSpc>
                <a:spcPct val="100000"/>
              </a:lnSpc>
              <a:spcBef>
                <a:spcPts val="125"/>
              </a:spcBef>
              <a:defRPr sz="3000" spc="10">
                <a:solidFill>
                  <a:srgbClr val="A6CE39"/>
                </a:solidFill>
                <a:latin typeface="Arial" panose="020B0604020202020204" pitchFamily="34" charset="0"/>
              </a:defRPr>
            </a:lvl1pPr>
          </a:lstStyle>
          <a:p>
            <a:pPr defTabSz="879174">
              <a:buSzPct val="100000"/>
            </a:pPr>
            <a:r>
              <a:rPr lang="ru-RU" sz="2400" dirty="0">
                <a:solidFill>
                  <a:srgbClr val="35663B"/>
                </a:solidFill>
              </a:rPr>
              <a:t>Жилье должно быть:</a:t>
            </a:r>
          </a:p>
        </p:txBody>
      </p:sp>
      <p:sp>
        <p:nvSpPr>
          <p:cNvPr id="16" name="object 13"/>
          <p:cNvSpPr/>
          <p:nvPr/>
        </p:nvSpPr>
        <p:spPr>
          <a:xfrm>
            <a:off x="382232" y="5517232"/>
            <a:ext cx="4536000" cy="17145"/>
          </a:xfrm>
          <a:custGeom>
            <a:avLst/>
            <a:gdLst/>
            <a:ahLst/>
            <a:cxnLst/>
            <a:rect l="l" t="t" r="r" b="b"/>
            <a:pathLst>
              <a:path w="3461385" h="17145">
                <a:moveTo>
                  <a:pt x="3460953" y="16683"/>
                </a:moveTo>
                <a:lnTo>
                  <a:pt x="3460953" y="0"/>
                </a:lnTo>
                <a:lnTo>
                  <a:pt x="0" y="0"/>
                </a:lnTo>
                <a:lnTo>
                  <a:pt x="0" y="16683"/>
                </a:lnTo>
                <a:lnTo>
                  <a:pt x="3460953" y="16683"/>
                </a:lnTo>
                <a:close/>
              </a:path>
            </a:pathLst>
          </a:custGeom>
          <a:solidFill>
            <a:srgbClr val="35663B"/>
          </a:solidFill>
        </p:spPr>
        <p:txBody>
          <a:bodyPr wrap="square" lIns="0" tIns="0" rIns="0" bIns="0" rtlCol="0"/>
          <a:lstStyle/>
          <a:p>
            <a:endParaRPr>
              <a:solidFill>
                <a:srgbClr val="A6CE39"/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/>
          </p:nvPr>
        </p:nvGraphicFramePr>
        <p:xfrm>
          <a:off x="389055" y="5517232"/>
          <a:ext cx="5864470" cy="131287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8644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201">
                <a:tc>
                  <a:txBody>
                    <a:bodyPr/>
                    <a:lstStyle/>
                    <a:p>
                      <a:pPr marL="171450" indent="-171450" algn="just" defTabSz="879174" rtl="0" eaLnBrk="0" fontAlgn="base" latinLnBrk="0" hangingPunct="0">
                        <a:spcBef>
                          <a:spcPts val="0"/>
                        </a:spcBef>
                        <a:spcAft>
                          <a:spcPct val="0"/>
                        </a:spcAft>
                        <a:buSzPct val="100000"/>
                        <a:buFont typeface="Wingdings" panose="05000000000000000000" pitchFamily="2" charset="2"/>
                        <a:buChar char="q"/>
                      </a:pPr>
                      <a:r>
                        <a:rPr lang="ru-RU" sz="1200" b="0" kern="1200" spc="-2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roxima Nova" charset="0"/>
                          <a:cs typeface="Arial" panose="020B0604020202020204" pitchFamily="34" charset="0"/>
                        </a:rPr>
                        <a:t>пригодным для постоянного проживания (подтверждается комиссией</a:t>
                      </a:r>
                      <a:r>
                        <a:rPr lang="ru-RU" sz="1200" b="0" kern="1200" spc="-2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roxima Nova" charset="0"/>
                          <a:cs typeface="Arial" panose="020B0604020202020204" pitchFamily="34" charset="0"/>
                        </a:rPr>
                        <a:t> из органов местного самоуправления);</a:t>
                      </a:r>
                    </a:p>
                    <a:p>
                      <a:pPr marL="171450" indent="-171450" algn="just" defTabSz="879174" rtl="0" eaLnBrk="0" fontAlgn="base" latinLnBrk="0" hangingPunct="0">
                        <a:spcBef>
                          <a:spcPts val="0"/>
                        </a:spcBef>
                        <a:spcAft>
                          <a:spcPct val="0"/>
                        </a:spcAft>
                        <a:buSzPct val="100000"/>
                        <a:buFont typeface="Wingdings" panose="05000000000000000000" pitchFamily="2" charset="2"/>
                        <a:buChar char="q"/>
                      </a:pPr>
                      <a:r>
                        <a:rPr lang="ru-RU" sz="1200" b="0" kern="1200" spc="-2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roxima Nova" charset="0"/>
                          <a:cs typeface="Arial" panose="020B0604020202020204" pitchFamily="34" charset="0"/>
                        </a:rPr>
                        <a:t>обеспеченным централизованными или автономными инженерными системами</a:t>
                      </a:r>
                      <a:r>
                        <a:rPr lang="ru-RU" sz="1200" b="0" kern="1200" spc="-2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roxima Nova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0" kern="1200" spc="-2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roxima Nova" charset="0"/>
                          <a:cs typeface="Arial" panose="020B0604020202020204" pitchFamily="34" charset="0"/>
                        </a:rPr>
                        <a:t>(электроснабжение, водоснабжение, водоотведение, отопление, газифицировано</a:t>
                      </a:r>
                      <a:r>
                        <a:rPr lang="ru-RU" sz="1200" b="0" kern="1200" spc="-2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roxima Nova" charset="0"/>
                          <a:cs typeface="Arial" panose="020B0604020202020204" pitchFamily="34" charset="0"/>
                        </a:rPr>
                        <a:t> – при наличии);</a:t>
                      </a:r>
                    </a:p>
                    <a:p>
                      <a:pPr marL="171450" indent="-171450" algn="just" defTabSz="879174" rtl="0" eaLnBrk="0" fontAlgn="base" latinLnBrk="0" hangingPunct="0">
                        <a:spcBef>
                          <a:spcPts val="0"/>
                        </a:spcBef>
                        <a:spcAft>
                          <a:spcPct val="0"/>
                        </a:spcAft>
                        <a:buSzPct val="100000"/>
                        <a:buFont typeface="Wingdings" panose="05000000000000000000" pitchFamily="2" charset="2"/>
                        <a:buChar char="q"/>
                      </a:pPr>
                      <a:r>
                        <a:rPr lang="ru-RU" sz="1200" b="0" kern="1200" spc="-2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roxima Nova" charset="0"/>
                          <a:cs typeface="Arial" panose="020B0604020202020204" pitchFamily="34" charset="0"/>
                        </a:rPr>
                        <a:t>не менее размера, равного учетной норме площади жилого помещения в расчете на 1 члена семьи, установленной органом местного самоуправления.</a:t>
                      </a:r>
                    </a:p>
                  </a:txBody>
                  <a:tcPr marL="32717" marR="32717" marT="16358" marB="16358">
                    <a:lnB w="19050" cap="flat" cmpd="sng" algn="ctr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06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424"/>
    </mc:Choice>
    <mc:Fallback xmlns="">
      <p:transition spd="slow" advTm="25424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28072" y="6466073"/>
            <a:ext cx="10434419" cy="392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5EA038"/>
              </a:buClr>
            </a:pPr>
            <a:r>
              <a:rPr lang="ru-RU" sz="105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900" spc="-20" dirty="0">
                <a:solidFill>
                  <a:schemeClr val="bg1"/>
                </a:solidFill>
                <a:latin typeface="Arial" panose="020B0604020202020204" pitchFamily="34" charset="0"/>
                <a:ea typeface="Proxima Nova" charset="0"/>
              </a:rPr>
              <a:t>Ставка действует при личном страховании, в случае отсутствия ставка повышается на </a:t>
            </a:r>
            <a:r>
              <a:rPr lang="ru-RU" sz="900" spc="-20" dirty="0" smtClean="0">
                <a:solidFill>
                  <a:schemeClr val="bg1"/>
                </a:solidFill>
                <a:latin typeface="Arial" panose="020B0604020202020204" pitchFamily="34" charset="0"/>
                <a:ea typeface="Proxima Nova" charset="0"/>
              </a:rPr>
              <a:t>0,3 %</a:t>
            </a:r>
          </a:p>
          <a:p>
            <a:pPr>
              <a:buClr>
                <a:srgbClr val="5EA038"/>
              </a:buClr>
            </a:pPr>
            <a:r>
              <a:rPr lang="ru-RU" sz="900" spc="-20" dirty="0" smtClean="0"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rPr>
              <a:t>  </a:t>
            </a:r>
            <a:endParaRPr lang="ru-RU" sz="900" spc="-20" dirty="0">
              <a:solidFill>
                <a:schemeClr val="bg1"/>
              </a:solidFill>
              <a:latin typeface="Proxima Nova" charset="0"/>
              <a:ea typeface="Proxima Nova" charset="0"/>
              <a:cs typeface="Proxima Nova" charset="0"/>
            </a:endParaRPr>
          </a:p>
        </p:txBody>
      </p:sp>
      <p:pic>
        <p:nvPicPr>
          <p:cNvPr id="1026" name="Picture 2" descr="C:\Users\Slobodyan-RA\AppData\Local\Temp\notesFFF692\~599603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2" r="26850"/>
          <a:stretch/>
        </p:blipFill>
        <p:spPr bwMode="auto">
          <a:xfrm>
            <a:off x="5533977" y="839767"/>
            <a:ext cx="6466679" cy="541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6474" y="185142"/>
            <a:ext cx="2712174" cy="435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10665839" y="836712"/>
            <a:ext cx="1550841" cy="1345925"/>
            <a:chOff x="7617931" y="1373630"/>
            <a:chExt cx="1580425" cy="1371600"/>
          </a:xfrm>
        </p:grpSpPr>
        <p:grpSp>
          <p:nvGrpSpPr>
            <p:cNvPr id="28" name="Группа 27"/>
            <p:cNvGrpSpPr/>
            <p:nvPr/>
          </p:nvGrpSpPr>
          <p:grpSpPr>
            <a:xfrm>
              <a:off x="7617931" y="1373630"/>
              <a:ext cx="1467889" cy="1371600"/>
              <a:chOff x="4768651" y="2627803"/>
              <a:chExt cx="1467889" cy="1371600"/>
            </a:xfrm>
          </p:grpSpPr>
          <p:sp>
            <p:nvSpPr>
              <p:cNvPr id="30" name="Овал 29"/>
              <p:cNvSpPr/>
              <p:nvPr/>
            </p:nvSpPr>
            <p:spPr>
              <a:xfrm>
                <a:off x="4768651" y="2627803"/>
                <a:ext cx="1371600" cy="1371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Rectangle 122"/>
              <p:cNvSpPr>
                <a:spLocks noChangeArrowheads="1"/>
              </p:cNvSpPr>
              <p:nvPr/>
            </p:nvSpPr>
            <p:spPr bwMode="auto">
              <a:xfrm>
                <a:off x="4865971" y="2890082"/>
                <a:ext cx="1370569" cy="736066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0" tIns="0" rIns="0" bIns="0">
                <a:spAutoFit/>
              </a:bodyPr>
              <a:lstStyle/>
              <a:p>
                <a:pPr marL="0" lvl="1" defTabSz="871538">
                  <a:lnSpc>
                    <a:spcPct val="95000"/>
                  </a:lnSpc>
                  <a:spcAft>
                    <a:spcPts val="600"/>
                  </a:spcAft>
                  <a:buClr>
                    <a:srgbClr val="000000"/>
                  </a:buClr>
                  <a:buSzPct val="125000"/>
                  <a:defRPr/>
                </a:pPr>
                <a:r>
                  <a:rPr lang="ru-RU" sz="4300" b="1" spc="-1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ru-RU" sz="4300" b="1" kern="800" spc="-7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,</a:t>
                </a:r>
                <a:r>
                  <a:rPr lang="ru-RU" sz="4300" b="1" spc="-6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7</a:t>
                </a:r>
                <a:r>
                  <a:rPr lang="ru-RU" sz="24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%</a:t>
                </a:r>
                <a:endParaRPr lang="ru-RU" sz="5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4768651" y="3481449"/>
                <a:ext cx="1377803" cy="3783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5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годовых</a:t>
                </a:r>
                <a:endParaRPr lang="ru-RU" sz="15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4999321" y="2665903"/>
                <a:ext cx="933449" cy="3783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5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от</a:t>
                </a:r>
                <a:endParaRPr lang="ru-RU" sz="15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8752195" y="1798777"/>
              <a:ext cx="4461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/>
              <a:r>
                <a:rPr lang="ru-RU" sz="1400" baseline="30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ru-RU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1" name="Прямоугольник 60"/>
          <p:cNvSpPr/>
          <p:nvPr/>
        </p:nvSpPr>
        <p:spPr>
          <a:xfrm>
            <a:off x="5584878" y="6371372"/>
            <a:ext cx="6487786" cy="27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1100" baseline="30000" dirty="0" smtClean="0">
                <a:latin typeface="Arial" panose="020B0604020202020204" pitchFamily="34" charset="0"/>
              </a:rPr>
              <a:t>1</a:t>
            </a:r>
            <a:r>
              <a:rPr lang="ru-RU" sz="1100" dirty="0">
                <a:latin typeface="Arial" panose="020B0604020202020204" pitchFamily="34" charset="0"/>
              </a:rPr>
              <a:t> </a:t>
            </a:r>
            <a:r>
              <a:rPr lang="ru-RU" sz="1100" dirty="0" smtClean="0">
                <a:latin typeface="Arial" panose="020B0604020202020204" pitchFamily="34" charset="0"/>
              </a:rPr>
              <a:t>при </a:t>
            </a:r>
            <a:r>
              <a:rPr lang="ru-RU" sz="1100" dirty="0">
                <a:latin typeface="Arial" panose="020B0604020202020204" pitchFamily="34" charset="0"/>
              </a:rPr>
              <a:t>наличии личного страхования, при отсутствии личного страхования - 3% </a:t>
            </a:r>
            <a:r>
              <a:rPr lang="ru-RU" sz="1100" dirty="0" smtClean="0">
                <a:latin typeface="Arial" panose="020B0604020202020204" pitchFamily="34" charset="0"/>
              </a:rPr>
              <a:t>годовых</a:t>
            </a:r>
            <a:endParaRPr lang="ru-RU" sz="1100" dirty="0">
              <a:latin typeface="Arial" panose="020B0604020202020204" pitchFamily="34" charset="0"/>
            </a:endParaRPr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2239821676"/>
              </p:ext>
            </p:extLst>
          </p:nvPr>
        </p:nvGraphicFramePr>
        <p:xfrm>
          <a:off x="389981" y="837017"/>
          <a:ext cx="4913931" cy="4320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10079" y="836712"/>
            <a:ext cx="279902" cy="1080000"/>
          </a:xfrm>
          <a:prstGeom prst="rect">
            <a:avLst/>
          </a:prstGeom>
          <a:solidFill>
            <a:schemeClr val="bg1">
              <a:alpha val="70000"/>
            </a:schemeClr>
          </a:solidFill>
          <a:ln w="19050">
            <a:solidFill>
              <a:srgbClr val="D8E0CD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3200" i="1" dirty="0" smtClean="0">
                <a:solidFill>
                  <a:srgbClr val="1950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3200" i="1" dirty="0">
              <a:solidFill>
                <a:srgbClr val="19502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0079" y="2456952"/>
            <a:ext cx="279902" cy="1080000"/>
          </a:xfrm>
          <a:prstGeom prst="rect">
            <a:avLst/>
          </a:prstGeom>
          <a:solidFill>
            <a:schemeClr val="bg1">
              <a:alpha val="70000"/>
            </a:schemeClr>
          </a:solidFill>
          <a:ln w="19050">
            <a:solidFill>
              <a:srgbClr val="D8E0CD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3200" i="1" dirty="0" smtClean="0">
                <a:solidFill>
                  <a:srgbClr val="1950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3200" i="1" dirty="0">
              <a:solidFill>
                <a:srgbClr val="19502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0079" y="4080328"/>
            <a:ext cx="279902" cy="1080000"/>
          </a:xfrm>
          <a:prstGeom prst="rect">
            <a:avLst/>
          </a:prstGeom>
          <a:solidFill>
            <a:schemeClr val="bg1">
              <a:alpha val="70000"/>
            </a:schemeClr>
          </a:solidFill>
          <a:ln w="19050">
            <a:solidFill>
              <a:srgbClr val="D8E0CD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3200" i="1" dirty="0">
                <a:solidFill>
                  <a:srgbClr val="19502E"/>
                </a:solidFill>
                <a:latin typeface="Arial" panose="020B0604020202020204" pitchFamily="34" charset="0"/>
              </a:rPr>
              <a:t>3</a:t>
            </a:r>
            <a:endParaRPr lang="ru-RU" sz="3200" i="1" dirty="0">
              <a:solidFill>
                <a:srgbClr val="19502E"/>
              </a:solidFill>
              <a:latin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2009" y="5444997"/>
            <a:ext cx="53039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5EA038"/>
              </a:buClr>
            </a:pPr>
            <a:r>
              <a:rPr lang="ru-RU" sz="9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После регистрации ДДУ денежные средства с аккредитива будут направлены на счет застройщика. После регистрации ипотеки в пользу Банка готовой квартиры/жилого дома с земельным участком денежные средства будут направлены продавцу недвижимости. После регистрации ипотеки в пользу Банка земельного участка с момента государственной регистрации перехода права собственности денежные средства направляются продавцу. Денежные средства Подрядной организации за строительство жилого дома направляются частями по факту завершения этапа строительства, подписания акта выполненных работ и предоставления фотографии выполненных работ</a:t>
            </a:r>
          </a:p>
          <a:p>
            <a:pPr algn="just">
              <a:buClr>
                <a:srgbClr val="5EA038"/>
              </a:buClr>
            </a:pPr>
            <a:r>
              <a:rPr lang="ru-RU" sz="800" spc="-20" dirty="0" smtClean="0">
                <a:latin typeface="Proxima Nova" charset="0"/>
                <a:ea typeface="Proxima Nova" charset="0"/>
                <a:cs typeface="Proxima Nova" charset="0"/>
              </a:rPr>
              <a:t> </a:t>
            </a:r>
            <a:endParaRPr lang="ru-RU" sz="800" spc="-20" dirty="0">
              <a:latin typeface="Proxima Nova" charset="0"/>
              <a:ea typeface="Proxima Nova" charset="0"/>
              <a:cs typeface="Proxima Nova" charset="0"/>
            </a:endParaRPr>
          </a:p>
        </p:txBody>
      </p:sp>
      <p:sp>
        <p:nvSpPr>
          <p:cNvPr id="23" name="object 9"/>
          <p:cNvSpPr txBox="1"/>
          <p:nvPr/>
        </p:nvSpPr>
        <p:spPr>
          <a:xfrm>
            <a:off x="119336" y="116632"/>
            <a:ext cx="7992888" cy="47769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>
            <a:defPPr>
              <a:defRPr lang="ru-RU"/>
            </a:defPPr>
            <a:lvl1pPr marL="12700">
              <a:lnSpc>
                <a:spcPct val="100000"/>
              </a:lnSpc>
              <a:spcBef>
                <a:spcPts val="125"/>
              </a:spcBef>
              <a:defRPr sz="3000" spc="10">
                <a:solidFill>
                  <a:srgbClr val="A6CE39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 dirty="0" smtClean="0">
                <a:solidFill>
                  <a:srgbClr val="35663B"/>
                </a:solidFill>
              </a:rPr>
              <a:t>Шаги для получения Сельской ипотеки</a:t>
            </a:r>
            <a:endParaRPr dirty="0">
              <a:solidFill>
                <a:srgbClr val="35663B"/>
              </a:solidFill>
            </a:endParaRPr>
          </a:p>
        </p:txBody>
      </p:sp>
      <p:sp>
        <p:nvSpPr>
          <p:cNvPr id="24" name="object 13"/>
          <p:cNvSpPr/>
          <p:nvPr/>
        </p:nvSpPr>
        <p:spPr>
          <a:xfrm>
            <a:off x="143776" y="603543"/>
            <a:ext cx="6912000" cy="17145"/>
          </a:xfrm>
          <a:custGeom>
            <a:avLst/>
            <a:gdLst/>
            <a:ahLst/>
            <a:cxnLst/>
            <a:rect l="l" t="t" r="r" b="b"/>
            <a:pathLst>
              <a:path w="3461385" h="17145">
                <a:moveTo>
                  <a:pt x="3460953" y="16683"/>
                </a:moveTo>
                <a:lnTo>
                  <a:pt x="3460953" y="0"/>
                </a:lnTo>
                <a:lnTo>
                  <a:pt x="0" y="0"/>
                </a:lnTo>
                <a:lnTo>
                  <a:pt x="0" y="16683"/>
                </a:lnTo>
                <a:lnTo>
                  <a:pt x="3460953" y="16683"/>
                </a:lnTo>
                <a:close/>
              </a:path>
            </a:pathLst>
          </a:custGeom>
          <a:solidFill>
            <a:srgbClr val="35663B"/>
          </a:solidFill>
        </p:spPr>
        <p:txBody>
          <a:bodyPr wrap="square" lIns="0" tIns="0" rIns="0" bIns="0" rtlCol="0"/>
          <a:lstStyle/>
          <a:p>
            <a:endParaRPr>
              <a:solidFill>
                <a:srgbClr val="A6C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28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867"/>
    </mc:Choice>
    <mc:Fallback xmlns="">
      <p:transition spd="slow" advTm="25867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2344" y="185142"/>
            <a:ext cx="2712174" cy="435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" y="714312"/>
            <a:ext cx="12197680" cy="3816424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</p:pic>
      <p:sp>
        <p:nvSpPr>
          <p:cNvPr id="12" name="object 9"/>
          <p:cNvSpPr txBox="1"/>
          <p:nvPr/>
        </p:nvSpPr>
        <p:spPr>
          <a:xfrm>
            <a:off x="70580" y="112215"/>
            <a:ext cx="9217024" cy="47769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>
            <a:defPPr>
              <a:defRPr lang="ru-RU"/>
            </a:defPPr>
            <a:lvl1pPr marL="12700">
              <a:lnSpc>
                <a:spcPct val="100000"/>
              </a:lnSpc>
              <a:spcBef>
                <a:spcPts val="125"/>
              </a:spcBef>
              <a:defRPr sz="3000" spc="10">
                <a:solidFill>
                  <a:srgbClr val="A6CE39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 dirty="0">
                <a:solidFill>
                  <a:srgbClr val="35663B"/>
                </a:solidFill>
              </a:rPr>
              <a:t>Требования к подрядным </a:t>
            </a:r>
            <a:r>
              <a:rPr lang="ru-RU" dirty="0" smtClean="0">
                <a:solidFill>
                  <a:srgbClr val="35663B"/>
                </a:solidFill>
              </a:rPr>
              <a:t>организациям</a:t>
            </a:r>
            <a:endParaRPr lang="ru-RU" sz="3200" dirty="0">
              <a:solidFill>
                <a:srgbClr val="35663B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43776" y="1077933"/>
            <a:ext cx="11928888" cy="5701993"/>
            <a:chOff x="39015" y="2553378"/>
            <a:chExt cx="12650990" cy="4570515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165832" y="2553378"/>
              <a:ext cx="5122907" cy="4193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47675" lvl="0" indent="-361950" algn="just">
                <a:spcBef>
                  <a:spcPts val="300"/>
                </a:spcBef>
                <a:spcAft>
                  <a:spcPts val="600"/>
                </a:spcAft>
                <a:buFont typeface="Wingdings" panose="05000000000000000000" pitchFamily="2" charset="2"/>
                <a:buChar char="Ø"/>
                <a:tabLst>
                  <a:tab pos="542925" algn="l"/>
                </a:tabLst>
              </a:pPr>
              <a:r>
                <a:rPr lang="ru-RU" sz="1400" dirty="0">
                  <a:latin typeface="Arial" panose="020B0604020202020204" pitchFamily="34" charset="0"/>
                </a:rPr>
                <a:t>опыт строительства индивидуальных жилых домов не менее 2-х </a:t>
              </a:r>
              <a:r>
                <a:rPr lang="ru-RU" sz="1400" dirty="0" smtClean="0">
                  <a:latin typeface="Arial" panose="020B0604020202020204" pitchFamily="34" charset="0"/>
                </a:rPr>
                <a:t>лет</a:t>
              </a:r>
              <a:r>
                <a:rPr lang="en-US" sz="1400" dirty="0" smtClean="0">
                  <a:latin typeface="Arial" panose="020B0604020202020204" pitchFamily="34" charset="0"/>
                </a:rPr>
                <a:t>*</a:t>
              </a:r>
              <a:endParaRPr lang="ru-RU" sz="1400" dirty="0">
                <a:latin typeface="Arial" panose="020B0604020202020204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65830" y="2988089"/>
              <a:ext cx="6145499" cy="4193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47675" lvl="0" indent="-361950" algn="just">
                <a:spcBef>
                  <a:spcPts val="300"/>
                </a:spcBef>
                <a:spcAft>
                  <a:spcPts val="600"/>
                </a:spcAft>
                <a:buFont typeface="Wingdings" panose="05000000000000000000" pitchFamily="2" charset="2"/>
                <a:buChar char="Ø"/>
                <a:tabLst>
                  <a:tab pos="542925" algn="l"/>
                </a:tabLst>
              </a:pPr>
              <a:r>
                <a:rPr lang="ru-RU" sz="1400" dirty="0" smtClean="0">
                  <a:latin typeface="Arial" panose="020B0604020202020204" pitchFamily="34" charset="0"/>
                </a:rPr>
                <a:t>выручка </a:t>
              </a:r>
              <a:r>
                <a:rPr lang="ru-RU" sz="1400" dirty="0">
                  <a:latin typeface="Arial" panose="020B0604020202020204" pitchFamily="34" charset="0"/>
                </a:rPr>
                <a:t>составляет не менее 3 млн. рублей за последний завершенный финансовый </a:t>
              </a:r>
              <a:r>
                <a:rPr lang="ru-RU" sz="1400" dirty="0" smtClean="0">
                  <a:latin typeface="Arial" panose="020B0604020202020204" pitchFamily="34" charset="0"/>
                </a:rPr>
                <a:t>год</a:t>
              </a:r>
              <a:r>
                <a:rPr lang="en-US" sz="1400" dirty="0" smtClean="0">
                  <a:latin typeface="Arial" panose="020B0604020202020204" pitchFamily="34" charset="0"/>
                </a:rPr>
                <a:t>*</a:t>
              </a:r>
              <a:endParaRPr lang="ru-RU" sz="1400" dirty="0">
                <a:latin typeface="Arial" panose="020B0604020202020204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65830" y="3407483"/>
              <a:ext cx="8757536" cy="19057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47675" lvl="0" indent="-361950" algn="just">
                <a:spcBef>
                  <a:spcPts val="300"/>
                </a:spcBef>
                <a:spcAft>
                  <a:spcPts val="600"/>
                </a:spcAft>
                <a:buFont typeface="Wingdings" panose="05000000000000000000" pitchFamily="2" charset="2"/>
                <a:buChar char="Ø"/>
                <a:tabLst>
                  <a:tab pos="542925" algn="l"/>
                </a:tabLst>
              </a:pPr>
              <a:r>
                <a:rPr lang="ru-RU" sz="1400" dirty="0" smtClean="0">
                  <a:latin typeface="Arial" panose="020B0604020202020204" pitchFamily="34" charset="0"/>
                </a:rPr>
                <a:t>отсутствие </a:t>
              </a:r>
              <a:r>
                <a:rPr lang="ru-RU" sz="1400" dirty="0">
                  <a:latin typeface="Arial" panose="020B0604020202020204" pitchFamily="34" charset="0"/>
                </a:rPr>
                <a:t>подтвержденной информации о том, что на имущество организации наложен арест </a:t>
              </a:r>
              <a:endParaRPr lang="en-US" sz="1400" dirty="0" smtClean="0">
                <a:latin typeface="Arial" panose="020B0604020202020204" pitchFamily="34" charset="0"/>
              </a:endParaRPr>
            </a:p>
            <a:p>
              <a:pPr marL="85725" lvl="0" algn="just">
                <a:spcBef>
                  <a:spcPts val="300"/>
                </a:spcBef>
                <a:spcAft>
                  <a:spcPts val="600"/>
                </a:spcAft>
                <a:tabLst>
                  <a:tab pos="542925" algn="l"/>
                </a:tabLst>
              </a:pPr>
              <a:r>
                <a:rPr lang="en-US" sz="1400" dirty="0">
                  <a:latin typeface="Arial" panose="020B0604020202020204" pitchFamily="34" charset="0"/>
                </a:rPr>
                <a:t> </a:t>
              </a:r>
              <a:r>
                <a:rPr lang="en-US" sz="1400" dirty="0" smtClean="0">
                  <a:latin typeface="Arial" panose="020B0604020202020204" pitchFamily="34" charset="0"/>
                </a:rPr>
                <a:t>       </a:t>
              </a:r>
              <a:r>
                <a:rPr lang="ru-RU" sz="1400" dirty="0" smtClean="0">
                  <a:latin typeface="Arial" panose="020B0604020202020204" pitchFamily="34" charset="0"/>
                </a:rPr>
                <a:t>и </a:t>
              </a:r>
              <a:r>
                <a:rPr lang="ru-RU" sz="1400" dirty="0">
                  <a:latin typeface="Arial" panose="020B0604020202020204" pitchFamily="34" charset="0"/>
                </a:rPr>
                <a:t>имеются ограничения на совершение сделок либо приостановления операций</a:t>
              </a:r>
            </a:p>
            <a:p>
              <a:pPr marL="447675" lvl="0" indent="-361950" algn="just">
                <a:spcBef>
                  <a:spcPts val="300"/>
                </a:spcBef>
                <a:spcAft>
                  <a:spcPts val="600"/>
                </a:spcAft>
                <a:buFont typeface="Wingdings" panose="05000000000000000000" pitchFamily="2" charset="2"/>
                <a:buChar char="Ø"/>
                <a:tabLst>
                  <a:tab pos="542925" algn="l"/>
                </a:tabLst>
              </a:pPr>
              <a:r>
                <a:rPr lang="ru-RU" sz="1400" dirty="0">
                  <a:latin typeface="Arial" panose="020B0604020202020204" pitchFamily="34" charset="0"/>
                </a:rPr>
                <a:t>отсутствие объема исковых требований, предъявленных к подрядной организации любыми лицами, превышающих  10% чистых активов подрядной организации (для индивидуального предпринимателя отсутствие исковых требований)</a:t>
              </a:r>
            </a:p>
            <a:p>
              <a:pPr marL="447675" lvl="0" indent="-361950" algn="just">
                <a:spcBef>
                  <a:spcPts val="300"/>
                </a:spcBef>
                <a:spcAft>
                  <a:spcPts val="600"/>
                </a:spcAft>
                <a:buFont typeface="Wingdings" panose="05000000000000000000" pitchFamily="2" charset="2"/>
                <a:buChar char="Ø"/>
                <a:tabLst>
                  <a:tab pos="542925" algn="l"/>
                </a:tabLst>
              </a:pPr>
              <a:r>
                <a:rPr lang="ru-RU" sz="1400" dirty="0">
                  <a:latin typeface="Arial" panose="020B0604020202020204" pitchFamily="34" charset="0"/>
                </a:rPr>
                <a:t>по бухгалтерской (финансовой) отчетности чистые активы являются положительными и равны или превышают уставный капитал на последнюю отчетную дату для подрядной организации</a:t>
              </a: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9015" y="5372303"/>
              <a:ext cx="12650990" cy="17515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57175" lvl="0" indent="-171450" algn="just">
                <a:spcBef>
                  <a:spcPts val="3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542925" algn="l"/>
                </a:tabLst>
              </a:pPr>
              <a:r>
                <a:rPr lang="ru-RU" sz="1100" dirty="0" smtClean="0">
                  <a:latin typeface="Arial" panose="020B0604020202020204" pitchFamily="34" charset="0"/>
                </a:rPr>
                <a:t>Данные показатели не требуются при наличии ходатайства. </a:t>
              </a:r>
              <a:r>
                <a:rPr lang="ru-RU" sz="1100" dirty="0">
                  <a:latin typeface="Arial" panose="020B0604020202020204" pitchFamily="34" charset="0"/>
                </a:rPr>
                <a:t>Ходатайство - обязательный документ для включения в перечень рекомендуемых подрядных организаций, предоставляется сельской/городской администрацией или органом государственной власти регионального уровня (Министерства сельского хозяйства/Министерства строительства</a:t>
              </a:r>
              <a:r>
                <a:rPr lang="ru-RU" sz="1100" dirty="0" smtClean="0">
                  <a:latin typeface="Arial" panose="020B0604020202020204" pitchFamily="34" charset="0"/>
                </a:rPr>
                <a:t>).</a:t>
              </a:r>
            </a:p>
            <a:p>
              <a:pPr marL="257175" indent="-171450" algn="just">
                <a:spcBef>
                  <a:spcPts val="3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542925" algn="l"/>
                </a:tabLst>
              </a:pPr>
              <a:r>
                <a:rPr lang="ru-RU" sz="1100" dirty="0" smtClean="0">
                  <a:latin typeface="Arial" panose="020B0604020202020204" pitchFamily="34" charset="0"/>
                </a:rPr>
                <a:t>Денежные </a:t>
              </a:r>
              <a:r>
                <a:rPr lang="ru-RU" sz="1100" dirty="0">
                  <a:latin typeface="Arial" panose="020B0604020202020204" pitchFamily="34" charset="0"/>
                </a:rPr>
                <a:t>средства Подрядной </a:t>
              </a:r>
              <a:r>
                <a:rPr lang="ru-RU" sz="1100" dirty="0" smtClean="0">
                  <a:latin typeface="Arial" panose="020B0604020202020204" pitchFamily="34" charset="0"/>
                </a:rPr>
                <a:t>организации (при наличии Ходатайства) за </a:t>
              </a:r>
              <a:r>
                <a:rPr lang="ru-RU" sz="1100" dirty="0">
                  <a:latin typeface="Arial" panose="020B0604020202020204" pitchFamily="34" charset="0"/>
                </a:rPr>
                <a:t>строительство жилого дома направляются частями по факту завершения этапа строительства, подписания акта выполненных работ и предоставления фотографии выполненных работ </a:t>
              </a:r>
              <a:r>
                <a:rPr lang="ru-RU" sz="1100" dirty="0" smtClean="0">
                  <a:latin typeface="Arial" panose="020B0604020202020204" pitchFamily="34" charset="0"/>
                </a:rPr>
                <a:t>(30% - после подписания </a:t>
              </a:r>
              <a:r>
                <a:rPr lang="ru-RU" sz="1100" dirty="0">
                  <a:latin typeface="Arial" panose="020B0604020202020204" pitchFamily="34" charset="0"/>
                </a:rPr>
                <a:t>Д</a:t>
              </a:r>
              <a:r>
                <a:rPr lang="ru-RU" sz="1100" dirty="0" smtClean="0">
                  <a:latin typeface="Arial" panose="020B0604020202020204" pitchFamily="34" charset="0"/>
                </a:rPr>
                <a:t>оговора подряда и сметы строительства, </a:t>
              </a:r>
              <a:r>
                <a:rPr lang="ru-RU" sz="1100" dirty="0">
                  <a:latin typeface="Arial" panose="020B0604020202020204" pitchFamily="34" charset="0"/>
                </a:rPr>
                <a:t>30% - возведение </a:t>
              </a:r>
              <a:r>
                <a:rPr lang="ru-RU" sz="1100" dirty="0" smtClean="0">
                  <a:latin typeface="Arial" panose="020B0604020202020204" pitchFamily="34" charset="0"/>
                </a:rPr>
                <a:t>фундамента, 40% - по </a:t>
              </a:r>
              <a:r>
                <a:rPr lang="ru-RU" sz="1100" dirty="0">
                  <a:latin typeface="Arial" panose="020B0604020202020204" pitchFamily="34" charset="0"/>
                </a:rPr>
                <a:t>факту завершения строительства жилого дома (объекта индивидуального жилищного строительства), подписания сторонами договора подряда акта приема-передачи выполненных работ по договору </a:t>
              </a:r>
              <a:r>
                <a:rPr lang="ru-RU" sz="1100" dirty="0" smtClean="0">
                  <a:latin typeface="Arial" panose="020B0604020202020204" pitchFamily="34" charset="0"/>
                </a:rPr>
                <a:t>подряда</a:t>
              </a:r>
            </a:p>
            <a:p>
              <a:pPr marL="257175" indent="-171450" algn="just">
                <a:spcBef>
                  <a:spcPts val="3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542925" algn="l"/>
                </a:tabLst>
              </a:pPr>
              <a:r>
                <a:rPr lang="ru-RU" sz="1100" dirty="0">
                  <a:latin typeface="Arial" panose="020B0604020202020204" pitchFamily="34" charset="0"/>
                </a:rPr>
                <a:t>Денежные средства Подрядной </a:t>
              </a:r>
              <a:r>
                <a:rPr lang="ru-RU" sz="1100" dirty="0" smtClean="0">
                  <a:latin typeface="Arial" panose="020B0604020202020204" pitchFamily="34" charset="0"/>
                </a:rPr>
                <a:t>организации (без Ходатайства) </a:t>
              </a:r>
              <a:r>
                <a:rPr lang="ru-RU" sz="1100" dirty="0">
                  <a:latin typeface="Arial" panose="020B0604020202020204" pitchFamily="34" charset="0"/>
                </a:rPr>
                <a:t>за строительство жилого дома направляются частями по факту завершения этапа строительства, подписания акта выполненных работ и предоставления фотографии выполненных работ (20%-фундаментные работы, 30% - возведение кровли и установка окон, 50%-по факту завершения строительства жилого дома (объекта индивидуального жилищного строительства), подписания сторонами договора подряда акта приема-передачи выполненных работ по договору </a:t>
              </a:r>
              <a:r>
                <a:rPr lang="ru-RU" sz="1100" dirty="0" smtClean="0">
                  <a:latin typeface="Arial" panose="020B0604020202020204" pitchFamily="34" charset="0"/>
                </a:rPr>
                <a:t>Подряда</a:t>
              </a:r>
              <a:endParaRPr lang="ru-RU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0881863" y="908720"/>
            <a:ext cx="1550841" cy="1345925"/>
            <a:chOff x="7617931" y="1373630"/>
            <a:chExt cx="1580425" cy="1371600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7617931" y="1373630"/>
              <a:ext cx="1467889" cy="1371600"/>
              <a:chOff x="4768651" y="2627803"/>
              <a:chExt cx="1467889" cy="1371600"/>
            </a:xfrm>
          </p:grpSpPr>
          <p:sp>
            <p:nvSpPr>
              <p:cNvPr id="16" name="Овал 15"/>
              <p:cNvSpPr/>
              <p:nvPr/>
            </p:nvSpPr>
            <p:spPr>
              <a:xfrm>
                <a:off x="4768651" y="2627803"/>
                <a:ext cx="1371600" cy="1371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Rectangle 122"/>
              <p:cNvSpPr>
                <a:spLocks noChangeArrowheads="1"/>
              </p:cNvSpPr>
              <p:nvPr/>
            </p:nvSpPr>
            <p:spPr bwMode="auto">
              <a:xfrm>
                <a:off x="4865971" y="2890082"/>
                <a:ext cx="1370569" cy="736066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0" tIns="0" rIns="0" bIns="0">
                <a:spAutoFit/>
              </a:bodyPr>
              <a:lstStyle/>
              <a:p>
                <a:pPr marL="0" lvl="1" defTabSz="871538">
                  <a:lnSpc>
                    <a:spcPct val="95000"/>
                  </a:lnSpc>
                  <a:spcAft>
                    <a:spcPts val="600"/>
                  </a:spcAft>
                  <a:buClr>
                    <a:srgbClr val="000000"/>
                  </a:buClr>
                  <a:buSzPct val="125000"/>
                  <a:defRPr/>
                </a:pPr>
                <a:r>
                  <a:rPr lang="ru-RU" sz="4300" b="1" spc="-1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ru-RU" sz="4300" b="1" kern="800" spc="-7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,</a:t>
                </a:r>
                <a:r>
                  <a:rPr lang="ru-RU" sz="4300" b="1" spc="-6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7</a:t>
                </a:r>
                <a:r>
                  <a:rPr lang="ru-RU" sz="24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%</a:t>
                </a:r>
                <a:endParaRPr lang="ru-RU" sz="5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4768651" y="3481449"/>
                <a:ext cx="1377803" cy="3783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5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годовых</a:t>
                </a:r>
                <a:endParaRPr lang="ru-RU" sz="15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4999321" y="2665903"/>
                <a:ext cx="933449" cy="3783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5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от</a:t>
                </a:r>
                <a:endParaRPr lang="ru-RU" sz="15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8752195" y="1798777"/>
              <a:ext cx="4461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/>
              <a:r>
                <a:rPr lang="ru-RU" sz="1400" baseline="30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ru-RU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6312024" y="6610648"/>
            <a:ext cx="6487786" cy="27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1100" baseline="30000" dirty="0" smtClean="0">
                <a:latin typeface="Arial" panose="020B0604020202020204" pitchFamily="34" charset="0"/>
              </a:rPr>
              <a:t>1</a:t>
            </a:r>
            <a:r>
              <a:rPr lang="ru-RU" sz="1100" dirty="0">
                <a:latin typeface="Arial" panose="020B0604020202020204" pitchFamily="34" charset="0"/>
              </a:rPr>
              <a:t> </a:t>
            </a:r>
            <a:r>
              <a:rPr lang="ru-RU" sz="1100" dirty="0" smtClean="0">
                <a:latin typeface="Arial" panose="020B0604020202020204" pitchFamily="34" charset="0"/>
              </a:rPr>
              <a:t>при </a:t>
            </a:r>
            <a:r>
              <a:rPr lang="ru-RU" sz="1100" dirty="0">
                <a:latin typeface="Arial" panose="020B0604020202020204" pitchFamily="34" charset="0"/>
              </a:rPr>
              <a:t>наличии личного страхования, при отсутствии личного страхования - 3% </a:t>
            </a:r>
            <a:r>
              <a:rPr lang="ru-RU" sz="1100" dirty="0" smtClean="0">
                <a:latin typeface="Arial" panose="020B0604020202020204" pitchFamily="34" charset="0"/>
              </a:rPr>
              <a:t>годовых</a:t>
            </a:r>
            <a:endParaRPr lang="ru-RU" sz="1100" dirty="0">
              <a:latin typeface="Arial" panose="020B0604020202020204" pitchFamily="34" charset="0"/>
            </a:endParaRPr>
          </a:p>
        </p:txBody>
      </p:sp>
      <p:sp>
        <p:nvSpPr>
          <p:cNvPr id="22" name="object 13"/>
          <p:cNvSpPr/>
          <p:nvPr/>
        </p:nvSpPr>
        <p:spPr>
          <a:xfrm>
            <a:off x="143776" y="620688"/>
            <a:ext cx="7056000" cy="17145"/>
          </a:xfrm>
          <a:custGeom>
            <a:avLst/>
            <a:gdLst/>
            <a:ahLst/>
            <a:cxnLst/>
            <a:rect l="l" t="t" r="r" b="b"/>
            <a:pathLst>
              <a:path w="3461385" h="17145">
                <a:moveTo>
                  <a:pt x="3460953" y="16683"/>
                </a:moveTo>
                <a:lnTo>
                  <a:pt x="3460953" y="0"/>
                </a:lnTo>
                <a:lnTo>
                  <a:pt x="0" y="0"/>
                </a:lnTo>
                <a:lnTo>
                  <a:pt x="0" y="16683"/>
                </a:lnTo>
                <a:lnTo>
                  <a:pt x="3460953" y="16683"/>
                </a:lnTo>
                <a:close/>
              </a:path>
            </a:pathLst>
          </a:custGeom>
          <a:solidFill>
            <a:srgbClr val="35663B"/>
          </a:solidFill>
        </p:spPr>
        <p:txBody>
          <a:bodyPr wrap="square" lIns="0" tIns="0" rIns="0" bIns="0" rtlCol="0"/>
          <a:lstStyle/>
          <a:p>
            <a:endParaRPr>
              <a:solidFill>
                <a:srgbClr val="A6C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06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432"/>
    </mc:Choice>
    <mc:Fallback xmlns="">
      <p:transition spd="slow" advTm="22432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2344" y="185142"/>
            <a:ext cx="2712174" cy="435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367"/>
            <a:ext cx="12198204" cy="382778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</p:pic>
      <p:sp>
        <p:nvSpPr>
          <p:cNvPr id="12" name="object 9"/>
          <p:cNvSpPr txBox="1"/>
          <p:nvPr/>
        </p:nvSpPr>
        <p:spPr>
          <a:xfrm>
            <a:off x="41863" y="-30640"/>
            <a:ext cx="9265780" cy="9521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>
            <a:defPPr>
              <a:defRPr lang="ru-RU"/>
            </a:defPPr>
            <a:lvl1pPr marL="12700">
              <a:lnSpc>
                <a:spcPct val="100000"/>
              </a:lnSpc>
              <a:spcBef>
                <a:spcPts val="125"/>
              </a:spcBef>
              <a:defRPr sz="3000" spc="10">
                <a:solidFill>
                  <a:srgbClr val="A6CE39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 dirty="0">
                <a:solidFill>
                  <a:srgbClr val="35663B"/>
                </a:solidFill>
              </a:rPr>
              <a:t>Общие требования к  подрядным организациям </a:t>
            </a:r>
            <a:endParaRPr lang="en-US" dirty="0" smtClean="0">
              <a:solidFill>
                <a:srgbClr val="35663B"/>
              </a:solidFill>
            </a:endParaRPr>
          </a:p>
          <a:p>
            <a:r>
              <a:rPr lang="ru-RU" dirty="0" smtClean="0">
                <a:solidFill>
                  <a:srgbClr val="35663B"/>
                </a:solidFill>
              </a:rPr>
              <a:t>и </a:t>
            </a:r>
            <a:r>
              <a:rPr lang="ru-RU" dirty="0">
                <a:solidFill>
                  <a:srgbClr val="35663B"/>
                </a:solidFill>
              </a:rPr>
              <a:t>субподрядным </a:t>
            </a:r>
            <a:r>
              <a:rPr lang="ru-RU" dirty="0" smtClean="0">
                <a:solidFill>
                  <a:srgbClr val="35663B"/>
                </a:solidFill>
              </a:rPr>
              <a:t>организациям</a:t>
            </a:r>
            <a:endParaRPr lang="ru-RU" dirty="0">
              <a:solidFill>
                <a:srgbClr val="35663B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0888066" y="980728"/>
            <a:ext cx="1550841" cy="1345925"/>
            <a:chOff x="7617931" y="1373630"/>
            <a:chExt cx="1580425" cy="1371600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7617931" y="1373630"/>
              <a:ext cx="1467889" cy="1371600"/>
              <a:chOff x="4768651" y="2627803"/>
              <a:chExt cx="1467889" cy="1371600"/>
            </a:xfrm>
          </p:grpSpPr>
          <p:sp>
            <p:nvSpPr>
              <p:cNvPr id="16" name="Овал 15"/>
              <p:cNvSpPr/>
              <p:nvPr/>
            </p:nvSpPr>
            <p:spPr>
              <a:xfrm>
                <a:off x="4768651" y="2627803"/>
                <a:ext cx="1371600" cy="1371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Rectangle 122"/>
              <p:cNvSpPr>
                <a:spLocks noChangeArrowheads="1"/>
              </p:cNvSpPr>
              <p:nvPr/>
            </p:nvSpPr>
            <p:spPr bwMode="auto">
              <a:xfrm>
                <a:off x="4865971" y="2890082"/>
                <a:ext cx="1370569" cy="736066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0" tIns="0" rIns="0" bIns="0">
                <a:spAutoFit/>
              </a:bodyPr>
              <a:lstStyle/>
              <a:p>
                <a:pPr marL="0" lvl="1" defTabSz="871538">
                  <a:lnSpc>
                    <a:spcPct val="95000"/>
                  </a:lnSpc>
                  <a:spcAft>
                    <a:spcPts val="600"/>
                  </a:spcAft>
                  <a:buClr>
                    <a:srgbClr val="000000"/>
                  </a:buClr>
                  <a:buSzPct val="125000"/>
                  <a:defRPr/>
                </a:pPr>
                <a:r>
                  <a:rPr lang="ru-RU" sz="4300" b="1" spc="-1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ru-RU" sz="4300" b="1" kern="800" spc="-7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,</a:t>
                </a:r>
                <a:r>
                  <a:rPr lang="ru-RU" sz="4300" b="1" spc="-6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7</a:t>
                </a:r>
                <a:r>
                  <a:rPr lang="ru-RU" sz="24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%</a:t>
                </a:r>
                <a:endParaRPr lang="ru-RU" sz="5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4768651" y="3481449"/>
                <a:ext cx="1377803" cy="3783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5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годовых</a:t>
                </a:r>
                <a:endParaRPr lang="ru-RU" sz="15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4999321" y="2665903"/>
                <a:ext cx="933449" cy="3783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5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от</a:t>
                </a:r>
                <a:endParaRPr lang="ru-RU" sz="15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8752195" y="1798777"/>
              <a:ext cx="4461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/>
              <a:r>
                <a:rPr lang="ru-RU" sz="1400" baseline="30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ru-RU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5584878" y="6371372"/>
            <a:ext cx="6487786" cy="27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1100" baseline="30000" dirty="0" smtClean="0">
                <a:latin typeface="Arial" panose="020B0604020202020204" pitchFamily="34" charset="0"/>
              </a:rPr>
              <a:t>1</a:t>
            </a:r>
            <a:r>
              <a:rPr lang="ru-RU" sz="1100" dirty="0">
                <a:latin typeface="Arial" panose="020B0604020202020204" pitchFamily="34" charset="0"/>
              </a:rPr>
              <a:t> </a:t>
            </a:r>
            <a:r>
              <a:rPr lang="ru-RU" sz="1100" dirty="0" smtClean="0">
                <a:latin typeface="Arial" panose="020B0604020202020204" pitchFamily="34" charset="0"/>
              </a:rPr>
              <a:t>при </a:t>
            </a:r>
            <a:r>
              <a:rPr lang="ru-RU" sz="1100" dirty="0">
                <a:latin typeface="Arial" panose="020B0604020202020204" pitchFamily="34" charset="0"/>
              </a:rPr>
              <a:t>наличии личного страхования, при отсутствии личного страхования - 3% </a:t>
            </a:r>
            <a:r>
              <a:rPr lang="ru-RU" sz="1100" dirty="0" smtClean="0">
                <a:latin typeface="Arial" panose="020B0604020202020204" pitchFamily="34" charset="0"/>
              </a:rPr>
              <a:t>годовых</a:t>
            </a:r>
            <a:endParaRPr lang="ru-RU" sz="1100" dirty="0">
              <a:latin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1863" y="2408158"/>
            <a:ext cx="8208912" cy="1956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0" indent="-177800">
              <a:spcAft>
                <a:spcPts val="400"/>
              </a:spcAft>
              <a:buFont typeface="Wingdings" panose="05000000000000000000" pitchFamily="2" charset="2"/>
              <a:buChar char="Ø"/>
              <a:tabLst>
                <a:tab pos="6996113" algn="l"/>
              </a:tabLst>
            </a:pPr>
            <a:r>
              <a:rPr lang="ru-RU" sz="950" dirty="0" smtClean="0">
                <a:latin typeface="Arial" panose="020B0604020202020204" pitchFamily="34" charset="0"/>
                <a:cs typeface="Arial" panose="020B0604020202020204" pitchFamily="34" charset="0"/>
              </a:rPr>
              <a:t>подрядная </a:t>
            </a:r>
            <a:r>
              <a:rPr lang="ru-RU" sz="950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и субподрядная организация должны иметь статус действующих (не находиться на стадии реорганизации, ликвидации, не должно быть принято решение налогового органа о прекращении деятельности юридического лица);</a:t>
            </a:r>
          </a:p>
          <a:p>
            <a:pPr marL="177800" lvl="0" indent="-177800" algn="just"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ru-RU" sz="950" dirty="0" smtClean="0">
                <a:latin typeface="Arial" panose="020B0604020202020204" pitchFamily="34" charset="0"/>
                <a:cs typeface="Arial" panose="020B0604020202020204" pitchFamily="34" charset="0"/>
              </a:rPr>
              <a:t>отсутствие </a:t>
            </a:r>
            <a:r>
              <a:rPr lang="ru-RU" sz="950" dirty="0">
                <a:latin typeface="Arial" panose="020B0604020202020204" pitchFamily="34" charset="0"/>
                <a:cs typeface="Arial" panose="020B0604020202020204" pitchFamily="34" charset="0"/>
              </a:rPr>
              <a:t>неоконченных исполнительных производств на общую сумму требований более 300 000 рублей;</a:t>
            </a:r>
          </a:p>
          <a:p>
            <a:pPr marL="177800" lvl="0" indent="-177800" algn="just"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ru-RU" sz="950" dirty="0" smtClean="0">
                <a:latin typeface="Arial" panose="020B0604020202020204" pitchFamily="34" charset="0"/>
                <a:cs typeface="Arial" panose="020B0604020202020204" pitchFamily="34" charset="0"/>
              </a:rPr>
              <a:t>отсутствие </a:t>
            </a:r>
            <a:r>
              <a:rPr lang="ru-RU" sz="950" dirty="0">
                <a:latin typeface="Arial" panose="020B0604020202020204" pitchFamily="34" charset="0"/>
                <a:cs typeface="Arial" panose="020B0604020202020204" pitchFamily="34" charset="0"/>
              </a:rPr>
              <a:t>исков со стороны подрядной организации к субподрядной организации, а также со стороны субподрядной организации к подрядной организации,</a:t>
            </a:r>
          </a:p>
          <a:p>
            <a:pPr marL="171450" lvl="0" indent="-171450" algn="just"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ru-RU" sz="950" dirty="0" smtClean="0">
                <a:latin typeface="Arial" panose="020B0604020202020204" pitchFamily="34" charset="0"/>
                <a:cs typeface="Arial" panose="020B0604020202020204" pitchFamily="34" charset="0"/>
              </a:rPr>
              <a:t>отсутствие </a:t>
            </a:r>
            <a:r>
              <a:rPr lang="ru-RU" sz="950" dirty="0">
                <a:latin typeface="Arial" panose="020B0604020202020204" pitchFamily="34" charset="0"/>
                <a:cs typeface="Arial" panose="020B0604020202020204" pitchFamily="34" charset="0"/>
              </a:rPr>
              <a:t>убытков по результатам деятельности за последний завершенный финансовый год;</a:t>
            </a:r>
          </a:p>
          <a:p>
            <a:pPr marL="171450" lvl="0" indent="-171450" algn="just"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ru-RU" sz="950" dirty="0" smtClean="0">
                <a:latin typeface="Arial" panose="020B0604020202020204" pitchFamily="34" charset="0"/>
                <a:cs typeface="Arial" panose="020B0604020202020204" pitchFamily="34" charset="0"/>
              </a:rPr>
              <a:t>отсутствие </a:t>
            </a:r>
            <a:r>
              <a:rPr lang="ru-RU" sz="950" dirty="0">
                <a:latin typeface="Arial" panose="020B0604020202020204" pitchFamily="34" charset="0"/>
                <a:cs typeface="Arial" panose="020B0604020202020204" pitchFamily="34" charset="0"/>
              </a:rPr>
              <a:t>судебных исков, связанных с налоговыми правонарушениями, и/или подтвержденной информации о принятии судом к производству заявления о признании организации (ее учредителей) банкротом, о начале процедуры банкротства или ликвидации в соответствии с законодательством Российской Федерации</a:t>
            </a:r>
            <a:r>
              <a:rPr lang="ru-RU" sz="95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171450" indent="-171450" algn="just"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ru-RU" sz="950" dirty="0">
                <a:latin typeface="Arial" panose="020B0604020202020204" pitchFamily="34" charset="0"/>
                <a:cs typeface="Arial" panose="020B0604020202020204" pitchFamily="34" charset="0"/>
              </a:rPr>
              <a:t>руководитель организации и главный бухгалтер не может иметь неснятую или непогашенную судимость за преступления в сфере экономической деятельности или преступления против государственной власти</a:t>
            </a:r>
            <a:r>
              <a:rPr lang="ru-RU" sz="95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1863" y="4317765"/>
            <a:ext cx="11937805" cy="2190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just"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ru-RU" sz="95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950" dirty="0">
                <a:latin typeface="Arial" panose="020B0604020202020204" pitchFamily="34" charset="0"/>
                <a:cs typeface="Arial" panose="020B0604020202020204" pitchFamily="34" charset="0"/>
              </a:rPr>
              <a:t>реестре недобросовестных поставщиков, ведение которого осуществляется в соответствии с Федеральным законом </a:t>
            </a:r>
            <a:r>
              <a:rPr lang="ru-RU" sz="950" dirty="0" smtClean="0"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950" dirty="0">
                <a:latin typeface="Arial" panose="020B0604020202020204" pitchFamily="34" charset="0"/>
                <a:cs typeface="Arial" panose="020B0604020202020204" pitchFamily="34" charset="0"/>
              </a:rPr>
              <a:t>18.07.2011 № 223 «О закупках товаров, работ, услуг отдельными видами юридических лиц», в реестре недобросовестных поставщиков (подрядчиков, исполнителей), ведение которого осуществляется в соответствии с Федеральным законом от 05.04.2013 № 44 </a:t>
            </a:r>
            <a:r>
              <a:rPr lang="ru-RU" sz="95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950" dirty="0">
                <a:latin typeface="Arial" panose="020B0604020202020204" pitchFamily="34" charset="0"/>
                <a:cs typeface="Arial" panose="020B0604020202020204" pitchFamily="34" charset="0"/>
              </a:rPr>
              <a:t>О контрактной системе в сфере закупок товаров, работ, услуг для обеспечения государственных и муниципальных нужд», отсутствуют сведения о юридическом лице - застройщике (в том числе о лице, исполняющем функции единоличного исполнительного органа юридического лица) в части исполнения им обязательств, предусмотренных контрактами или договорами, предметом которых является выполнение работ, оказание услуг в сфере строительства, реконструкции и капитального ремонта объектов капитального строительства или организации таких строительства, реконструкции и капитального ремонта либо приобретение у юридического лица жилых помещений</a:t>
            </a:r>
            <a:r>
              <a:rPr lang="ru-RU" sz="95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171450" lvl="0" indent="-171450" algn="just"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ru-RU" sz="950" dirty="0" smtClean="0">
                <a:latin typeface="Arial" panose="020B0604020202020204" pitchFamily="34" charset="0"/>
                <a:cs typeface="Arial" panose="020B0604020202020204" pitchFamily="34" charset="0"/>
              </a:rPr>
              <a:t>отсутствие </a:t>
            </a:r>
            <a:r>
              <a:rPr lang="ru-RU" sz="950" dirty="0">
                <a:latin typeface="Arial" panose="020B0604020202020204" pitchFamily="34" charset="0"/>
                <a:cs typeface="Arial" panose="020B0604020202020204" pitchFamily="34" charset="0"/>
              </a:rPr>
              <a:t>в открытых источниках негативной информации (включение в список недобросовестных строительных организаций профильных министерств и субъектов РФ, неисполнение обязательств, возбуждение в отношении учредителей подрядной организации уголовных дел и т.д.) о подрядной организации (ее учредителях);</a:t>
            </a:r>
          </a:p>
          <a:p>
            <a:pPr marL="171450" lvl="0" indent="-171450" algn="just"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ru-RU" sz="950" dirty="0">
                <a:latin typeface="Arial" panose="020B0604020202020204" pitchFamily="34" charset="0"/>
                <a:cs typeface="Arial" panose="020B0604020202020204" pitchFamily="34" charset="0"/>
              </a:rPr>
              <a:t>наличие необходимых разрешительных документов (свидетельства, разрешения, лицензии) на право выполнения следующих работ: обеспечения централизованного или автономного электроснабжения, водоснабжения (в том числе по бурению водозаборных скважин), водоотведения, отопления, а в газифицированных районах также газоснабжения жилых домов (помещений));</a:t>
            </a:r>
          </a:p>
          <a:p>
            <a:pPr marL="171450" lvl="0" indent="-171450" algn="just"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ru-RU" sz="950" dirty="0">
                <a:latin typeface="Arial" panose="020B0604020202020204" pitchFamily="34" charset="0"/>
                <a:cs typeface="Arial" panose="020B0604020202020204" pitchFamily="34" charset="0"/>
              </a:rPr>
              <a:t>в отношении подрядной организации и субподрядной организации, имеющих счета, открытые в АО «Россельхозбанк», отсутствие информации о приостановлении операций по счетам подрядной организации и субподрядной организации, открытым в АО «Россельхозбанк» (наложение ареста на счета, предъявление инкассовых требований и исполнительных листов к счетам и т.д</a:t>
            </a:r>
            <a:r>
              <a:rPr lang="ru-RU" sz="950" dirty="0" smtClean="0">
                <a:latin typeface="Arial" panose="020B0604020202020204" pitchFamily="34" charset="0"/>
                <a:cs typeface="Arial" panose="020B0604020202020204" pitchFamily="34" charset="0"/>
              </a:rPr>
              <a:t>.).</a:t>
            </a:r>
          </a:p>
          <a:p>
            <a:pPr lvl="0" algn="just">
              <a:spcAft>
                <a:spcPts val="400"/>
              </a:spcAft>
            </a:pP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49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432"/>
    </mc:Choice>
    <mc:Fallback xmlns="">
      <p:transition spd="slow" advTm="22432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812" y="1841963"/>
            <a:ext cx="6102000" cy="4064745"/>
          </a:xfrm>
          <a:custGeom>
            <a:avLst/>
            <a:gdLst/>
            <a:ahLst/>
            <a:cxnLst/>
            <a:rect l="l" t="t" r="r" b="b"/>
            <a:pathLst>
              <a:path w="4641215" h="1467485">
                <a:moveTo>
                  <a:pt x="4640872" y="1467053"/>
                </a:moveTo>
                <a:lnTo>
                  <a:pt x="4640872" y="0"/>
                </a:lnTo>
                <a:lnTo>
                  <a:pt x="0" y="0"/>
                </a:lnTo>
                <a:lnTo>
                  <a:pt x="0" y="1467053"/>
                </a:lnTo>
                <a:lnTo>
                  <a:pt x="4640872" y="146705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Заголовок 2"/>
          <p:cNvSpPr txBox="1">
            <a:spLocks/>
          </p:cNvSpPr>
          <p:nvPr/>
        </p:nvSpPr>
        <p:spPr>
          <a:xfrm>
            <a:off x="113490" y="105690"/>
            <a:ext cx="7805812" cy="6339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Montserrat ExtraBold" pitchFamily="2" charset="0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</a:pPr>
            <a:endParaRPr lang="ru-RU" sz="2400" b="0" spc="-20" dirty="0">
              <a:latin typeface="Proxima Nova" charset="0"/>
              <a:ea typeface="Proxima Nova" charset="0"/>
              <a:cs typeface="Proxima Nova" charset="0"/>
            </a:endParaRPr>
          </a:p>
        </p:txBody>
      </p:sp>
      <p:pic>
        <p:nvPicPr>
          <p:cNvPr id="4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39"/>
          <a:stretch>
            <a:fillRect/>
          </a:stretch>
        </p:blipFill>
        <p:spPr bwMode="auto">
          <a:xfrm>
            <a:off x="1" y="204502"/>
            <a:ext cx="48684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Slobodyan-RA\Desktop\Картинки\iSRDTHYX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852" y="1839912"/>
            <a:ext cx="6095148" cy="4066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object 8"/>
          <p:cNvSpPr txBox="1"/>
          <p:nvPr/>
        </p:nvSpPr>
        <p:spPr>
          <a:xfrm>
            <a:off x="209122" y="2980291"/>
            <a:ext cx="4752274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5"/>
              </a:spcBef>
            </a:pPr>
            <a:r>
              <a:rPr sz="1400" b="1" spc="-20" dirty="0" err="1" smtClean="0">
                <a:solidFill>
                  <a:schemeClr val="bg1"/>
                </a:solidFill>
                <a:latin typeface="Arial" panose="020B0604020202020204" pitchFamily="34" charset="0"/>
                <a:ea typeface="Proxima Nova" charset="0"/>
              </a:rPr>
              <a:t>Ответственны</a:t>
            </a:r>
            <a:r>
              <a:rPr lang="ru-RU" sz="1400" b="1" spc="-20" dirty="0" smtClean="0">
                <a:solidFill>
                  <a:schemeClr val="bg1"/>
                </a:solidFill>
                <a:latin typeface="Arial" panose="020B0604020202020204" pitchFamily="34" charset="0"/>
                <a:ea typeface="Proxima Nova" charset="0"/>
              </a:rPr>
              <a:t>й</a:t>
            </a:r>
            <a:r>
              <a:rPr sz="1400" b="1" spc="-20" dirty="0" smtClean="0">
                <a:solidFill>
                  <a:schemeClr val="bg1"/>
                </a:solidFill>
                <a:latin typeface="Arial" panose="020B0604020202020204" pitchFamily="34" charset="0"/>
                <a:ea typeface="Proxima Nova" charset="0"/>
              </a:rPr>
              <a:t> </a:t>
            </a:r>
            <a:r>
              <a:rPr sz="1400" b="1" spc="-20" dirty="0" err="1" smtClean="0">
                <a:solidFill>
                  <a:schemeClr val="bg1"/>
                </a:solidFill>
                <a:latin typeface="Arial" panose="020B0604020202020204" pitchFamily="34" charset="0"/>
                <a:ea typeface="Proxima Nova" charset="0"/>
              </a:rPr>
              <a:t>сотрудник</a:t>
            </a:r>
            <a:r>
              <a:rPr sz="1400" b="1" spc="-20" dirty="0" smtClean="0">
                <a:solidFill>
                  <a:schemeClr val="bg1"/>
                </a:solidFill>
                <a:latin typeface="Arial" panose="020B0604020202020204" pitchFamily="34" charset="0"/>
                <a:ea typeface="Proxima Nova" charset="0"/>
              </a:rPr>
              <a:t>:</a:t>
            </a:r>
            <a:endParaRPr sz="1400" b="1" spc="-20" dirty="0">
              <a:solidFill>
                <a:schemeClr val="bg1"/>
              </a:solidFill>
              <a:latin typeface="Arial" panose="020B0604020202020204" pitchFamily="34" charset="0"/>
              <a:ea typeface="Proxima Nova" charset="0"/>
            </a:endParaRPr>
          </a:p>
        </p:txBody>
      </p:sp>
      <p:sp>
        <p:nvSpPr>
          <p:cNvPr id="31" name="object 13"/>
          <p:cNvSpPr txBox="1"/>
          <p:nvPr/>
        </p:nvSpPr>
        <p:spPr>
          <a:xfrm>
            <a:off x="217071" y="3954013"/>
            <a:ext cx="192509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lang="ru-RU"/>
            </a:defPPr>
            <a:lvl1pPr marL="12700">
              <a:lnSpc>
                <a:spcPct val="100000"/>
              </a:lnSpc>
              <a:spcBef>
                <a:spcPts val="5"/>
              </a:spcBef>
              <a:defRPr sz="1100" spc="-20"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Моб.: +</a:t>
            </a:r>
            <a:r>
              <a:rPr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object 14"/>
          <p:cNvSpPr txBox="1"/>
          <p:nvPr/>
        </p:nvSpPr>
        <p:spPr>
          <a:xfrm>
            <a:off x="209122" y="4164200"/>
            <a:ext cx="2630981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lang="ru-RU"/>
            </a:defPPr>
            <a:lvl1pPr marL="12700">
              <a:lnSpc>
                <a:spcPct val="100000"/>
              </a:lnSpc>
              <a:spcBef>
                <a:spcPts val="5"/>
              </a:spcBef>
              <a:defRPr sz="1100" spc="-20"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E-mail</a:t>
            </a:r>
            <a:r>
              <a:rPr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Заголовок 2"/>
          <p:cNvSpPr txBox="1">
            <a:spLocks/>
          </p:cNvSpPr>
          <p:nvPr/>
        </p:nvSpPr>
        <p:spPr>
          <a:xfrm>
            <a:off x="265890" y="83168"/>
            <a:ext cx="7805812" cy="6339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Montserrat ExtraBold" pitchFamily="2" charset="0"/>
                <a:ea typeface="+mj-ea"/>
                <a:cs typeface="+mj-cs"/>
              </a:defRPr>
            </a:lvl1pPr>
          </a:lstStyle>
          <a:p>
            <a:r>
              <a:rPr lang="ru-RU" sz="3000" b="0" dirty="0" smtClean="0">
                <a:solidFill>
                  <a:srgbClr val="19502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Контакты</a:t>
            </a:r>
            <a:endParaRPr lang="ru-RU" sz="3000" b="0" dirty="0">
              <a:solidFill>
                <a:srgbClr val="19502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object 13"/>
          <p:cNvSpPr/>
          <p:nvPr/>
        </p:nvSpPr>
        <p:spPr>
          <a:xfrm>
            <a:off x="335360" y="620688"/>
            <a:ext cx="1692000" cy="17145"/>
          </a:xfrm>
          <a:custGeom>
            <a:avLst/>
            <a:gdLst/>
            <a:ahLst/>
            <a:cxnLst/>
            <a:rect l="l" t="t" r="r" b="b"/>
            <a:pathLst>
              <a:path w="3461385" h="17145">
                <a:moveTo>
                  <a:pt x="3460953" y="16683"/>
                </a:moveTo>
                <a:lnTo>
                  <a:pt x="3460953" y="0"/>
                </a:lnTo>
                <a:lnTo>
                  <a:pt x="0" y="0"/>
                </a:lnTo>
                <a:lnTo>
                  <a:pt x="0" y="16683"/>
                </a:lnTo>
                <a:lnTo>
                  <a:pt x="3460953" y="16683"/>
                </a:lnTo>
                <a:close/>
              </a:path>
            </a:pathLst>
          </a:custGeom>
          <a:solidFill>
            <a:srgbClr val="35663B"/>
          </a:solidFill>
        </p:spPr>
        <p:txBody>
          <a:bodyPr wrap="square" lIns="0" tIns="0" rIns="0" bIns="0" rtlCol="0"/>
          <a:lstStyle/>
          <a:p>
            <a:endParaRPr>
              <a:solidFill>
                <a:srgbClr val="A6CE39"/>
              </a:solidFill>
            </a:endParaRPr>
          </a:p>
        </p:txBody>
      </p:sp>
      <p:pic>
        <p:nvPicPr>
          <p:cNvPr id="15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2344" y="185142"/>
            <a:ext cx="2712174" cy="435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127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6066</TotalTime>
  <Words>1483</Words>
  <Application>Microsoft Office PowerPoint</Application>
  <PresentationFormat>Широкоэкранный</PresentationFormat>
  <Paragraphs>132</Paragraphs>
  <Slides>9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Arial Narrow</vt:lpstr>
      <vt:lpstr>Calibri</vt:lpstr>
      <vt:lpstr>Proxima Nova</vt:lpstr>
      <vt:lpstr>Segoe UI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Россельхозбанк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Бадаев Д.С.</dc:creator>
  <cp:lastModifiedBy>Васехина Марина Сергеевна</cp:lastModifiedBy>
  <cp:revision>357</cp:revision>
  <cp:lastPrinted>2020-09-08T13:39:11Z</cp:lastPrinted>
  <dcterms:created xsi:type="dcterms:W3CDTF">2019-11-26T12:29:04Z</dcterms:created>
  <dcterms:modified xsi:type="dcterms:W3CDTF">2020-10-27T12:00:40Z</dcterms:modified>
</cp:coreProperties>
</file>