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53" r:id="rId2"/>
  </p:sldIdLst>
  <p:sldSz cx="12192000" cy="6858000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069" userDrawn="1">
          <p15:clr>
            <a:srgbClr val="A4A3A4"/>
          </p15:clr>
        </p15:guide>
        <p15:guide id="3" pos="155" userDrawn="1">
          <p15:clr>
            <a:srgbClr val="A4A3A4"/>
          </p15:clr>
        </p15:guide>
        <p15:guide id="4" pos="5428" userDrawn="1">
          <p15:clr>
            <a:srgbClr val="A4A3A4"/>
          </p15:clr>
        </p15:guide>
        <p15:guide id="5" pos="665" userDrawn="1">
          <p15:clr>
            <a:srgbClr val="A4A3A4"/>
          </p15:clr>
        </p15:guide>
        <p15:guide id="6" orient="horz" pos="2115">
          <p15:clr>
            <a:srgbClr val="A4A3A4"/>
          </p15:clr>
        </p15:guide>
        <p15:guide id="7" pos="2661">
          <p15:clr>
            <a:srgbClr val="A4A3A4"/>
          </p15:clr>
        </p15:guide>
        <p15:guide id="8" pos="483">
          <p15:clr>
            <a:srgbClr val="A4A3A4"/>
          </p15:clr>
        </p15:guide>
        <p15:guide id="9" pos="5972">
          <p15:clr>
            <a:srgbClr val="A4A3A4"/>
          </p15:clr>
        </p15:guide>
        <p15:guide id="10" pos="8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5F34"/>
    <a:srgbClr val="5DA038"/>
    <a:srgbClr val="B0C615"/>
    <a:srgbClr val="5CC444"/>
    <a:srgbClr val="FEC903"/>
    <a:srgbClr val="6AA744"/>
    <a:srgbClr val="FFCCCC"/>
    <a:srgbClr val="FF9999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13" autoAdjust="0"/>
    <p:restoredTop sz="94508" autoAdjust="0"/>
  </p:normalViewPr>
  <p:slideViewPr>
    <p:cSldViewPr>
      <p:cViewPr>
        <p:scale>
          <a:sx n="80" d="100"/>
          <a:sy n="80" d="100"/>
        </p:scale>
        <p:origin x="-2154" y="-660"/>
      </p:cViewPr>
      <p:guideLst>
        <p:guide orient="horz" pos="2160"/>
        <p:guide orient="horz" pos="2115"/>
        <p:guide pos="3069"/>
        <p:guide pos="155"/>
        <p:guide pos="5428"/>
        <p:guide pos="665"/>
        <p:guide pos="2661"/>
        <p:guide pos="483"/>
        <p:guide pos="5972"/>
        <p:guide pos="8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F5755B1C-F4FD-44C1-A8EB-F44F5D316589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E1832A-E6F6-416E-B337-4E1B0555C2B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9385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1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EEFFC-8ED2-4513-9F69-1F7D65A2FA7F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7FF28-2E37-47CB-8496-12A73D75A19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6817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5C65A-C451-4ED8-8575-018949A0ACB0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33AEF-F9B4-440E-B66B-507B04A33FF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56956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4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4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74CEF-4EB4-4B26-B75B-A94826DB6FE6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595D-12EB-4D4D-914B-92A9C028D6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2363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5FA2C-E12D-4D6F-8381-901D71C65838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6320" y="6356355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D78D6-71D8-425F-809C-4B9F7BF9AF1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2301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6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61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83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44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805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67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28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89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7F638-5F37-440F-A9B9-47AD83A68576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25C76-B5BD-4C8C-B7A1-B45879E24DC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389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E56F5-CB64-4693-A345-4132B0DBD4CE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FB741-DC79-44CB-B837-A7311F4FCBC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663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13" indent="0">
              <a:buNone/>
              <a:defRPr sz="2667" b="1"/>
            </a:lvl2pPr>
            <a:lvl3pPr marL="1219224" indent="0">
              <a:buNone/>
              <a:defRPr sz="2400" b="1"/>
            </a:lvl3pPr>
            <a:lvl4pPr marL="1828835" indent="0">
              <a:buNone/>
              <a:defRPr sz="2133" b="1"/>
            </a:lvl4pPr>
            <a:lvl5pPr marL="2438447" indent="0">
              <a:buNone/>
              <a:defRPr sz="2133" b="1"/>
            </a:lvl5pPr>
            <a:lvl6pPr marL="3048059" indent="0">
              <a:buNone/>
              <a:defRPr sz="2133" b="1"/>
            </a:lvl6pPr>
            <a:lvl7pPr marL="3657671" indent="0">
              <a:buNone/>
              <a:defRPr sz="2133" b="1"/>
            </a:lvl7pPr>
            <a:lvl8pPr marL="4267282" indent="0">
              <a:buNone/>
              <a:defRPr sz="2133" b="1"/>
            </a:lvl8pPr>
            <a:lvl9pPr marL="4876894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13" indent="0">
              <a:buNone/>
              <a:defRPr sz="2667" b="1"/>
            </a:lvl2pPr>
            <a:lvl3pPr marL="1219224" indent="0">
              <a:buNone/>
              <a:defRPr sz="2400" b="1"/>
            </a:lvl3pPr>
            <a:lvl4pPr marL="1828835" indent="0">
              <a:buNone/>
              <a:defRPr sz="2133" b="1"/>
            </a:lvl4pPr>
            <a:lvl5pPr marL="2438447" indent="0">
              <a:buNone/>
              <a:defRPr sz="2133" b="1"/>
            </a:lvl5pPr>
            <a:lvl6pPr marL="3048059" indent="0">
              <a:buNone/>
              <a:defRPr sz="2133" b="1"/>
            </a:lvl6pPr>
            <a:lvl7pPr marL="3657671" indent="0">
              <a:buNone/>
              <a:defRPr sz="2133" b="1"/>
            </a:lvl7pPr>
            <a:lvl8pPr marL="4267282" indent="0">
              <a:buNone/>
              <a:defRPr sz="2133" b="1"/>
            </a:lvl8pPr>
            <a:lvl9pPr marL="4876894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8B5C8-1B68-40A3-AB94-172D672EA2F5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809F1-A7B7-46A2-A9E7-3D28F967037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4914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3D1F4-AF82-4F88-9A55-9371368AE5EE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451AC-B54D-4AAD-820B-CE06698E215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32665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7F98F-2079-45C7-8B09-E57C8AAD95C0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3A883-226D-400C-BF52-99DA873A6CD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1458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4" y="273056"/>
            <a:ext cx="6815666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613" indent="0">
              <a:buNone/>
              <a:defRPr sz="1600"/>
            </a:lvl2pPr>
            <a:lvl3pPr marL="1219224" indent="0">
              <a:buNone/>
              <a:defRPr sz="1333"/>
            </a:lvl3pPr>
            <a:lvl4pPr marL="1828835" indent="0">
              <a:buNone/>
              <a:defRPr sz="1200"/>
            </a:lvl4pPr>
            <a:lvl5pPr marL="2438447" indent="0">
              <a:buNone/>
              <a:defRPr sz="1200"/>
            </a:lvl5pPr>
            <a:lvl6pPr marL="3048059" indent="0">
              <a:buNone/>
              <a:defRPr sz="1200"/>
            </a:lvl6pPr>
            <a:lvl7pPr marL="3657671" indent="0">
              <a:buNone/>
              <a:defRPr sz="1200"/>
            </a:lvl7pPr>
            <a:lvl8pPr marL="4267282" indent="0">
              <a:buNone/>
              <a:defRPr sz="1200"/>
            </a:lvl8pPr>
            <a:lvl9pPr marL="487689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5EF31-F033-4D3F-AB19-CE6333437DF7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5635C-B1AB-4043-A6B4-BE837E602C2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04971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613" indent="0">
              <a:buNone/>
              <a:defRPr sz="3733"/>
            </a:lvl2pPr>
            <a:lvl3pPr marL="1219224" indent="0">
              <a:buNone/>
              <a:defRPr sz="3200"/>
            </a:lvl3pPr>
            <a:lvl4pPr marL="1828835" indent="0">
              <a:buNone/>
              <a:defRPr sz="2667"/>
            </a:lvl4pPr>
            <a:lvl5pPr marL="2438447" indent="0">
              <a:buNone/>
              <a:defRPr sz="2667"/>
            </a:lvl5pPr>
            <a:lvl6pPr marL="3048059" indent="0">
              <a:buNone/>
              <a:defRPr sz="2667"/>
            </a:lvl6pPr>
            <a:lvl7pPr marL="3657671" indent="0">
              <a:buNone/>
              <a:defRPr sz="2667"/>
            </a:lvl7pPr>
            <a:lvl8pPr marL="4267282" indent="0">
              <a:buNone/>
              <a:defRPr sz="2667"/>
            </a:lvl8pPr>
            <a:lvl9pPr marL="4876894" indent="0">
              <a:buNone/>
              <a:defRPr sz="2667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867"/>
            </a:lvl1pPr>
            <a:lvl2pPr marL="609613" indent="0">
              <a:buNone/>
              <a:defRPr sz="1600"/>
            </a:lvl2pPr>
            <a:lvl3pPr marL="1219224" indent="0">
              <a:buNone/>
              <a:defRPr sz="1333"/>
            </a:lvl3pPr>
            <a:lvl4pPr marL="1828835" indent="0">
              <a:buNone/>
              <a:defRPr sz="1200"/>
            </a:lvl4pPr>
            <a:lvl5pPr marL="2438447" indent="0">
              <a:buNone/>
              <a:defRPr sz="1200"/>
            </a:lvl5pPr>
            <a:lvl6pPr marL="3048059" indent="0">
              <a:buNone/>
              <a:defRPr sz="1200"/>
            </a:lvl6pPr>
            <a:lvl7pPr marL="3657671" indent="0">
              <a:buNone/>
              <a:defRPr sz="1200"/>
            </a:lvl7pPr>
            <a:lvl8pPr marL="4267282" indent="0">
              <a:buNone/>
              <a:defRPr sz="1200"/>
            </a:lvl8pPr>
            <a:lvl9pPr marL="4876894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8C607-3F57-4F1D-BF2D-3E24B324C496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69F09-5DBD-43DC-803B-CF7983522EB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8500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B70217-98E2-4CFE-A503-611445EA1063}" type="datetimeFigureOut">
              <a:rPr lang="ru-RU"/>
              <a:pPr>
                <a:defRPr/>
              </a:pPr>
              <a:t>27.10.2020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92345F4-EBAE-4DBA-B68A-7F24E58CBF3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78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785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785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785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785">
          <a:solidFill>
            <a:schemeClr val="tx1"/>
          </a:solidFill>
          <a:latin typeface="Calibri" panose="020F0502020204030204" pitchFamily="34" charset="0"/>
        </a:defRPr>
      </a:lvl5pPr>
      <a:lvl6pPr marL="609613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</a:defRPr>
      </a:lvl6pPr>
      <a:lvl7pPr marL="121922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</a:defRPr>
      </a:lvl7pPr>
      <a:lvl8pPr marL="182883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</a:defRPr>
      </a:lvl8pPr>
      <a:lvl9pPr marL="2438447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455269" indent="-45526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185" kern="1200">
          <a:solidFill>
            <a:schemeClr val="tx1"/>
          </a:solidFill>
          <a:latin typeface="+mn-lt"/>
          <a:ea typeface="+mn-ea"/>
          <a:cs typeface="+mn-cs"/>
        </a:defRPr>
      </a:lvl1pPr>
      <a:lvl2pPr marL="988695" indent="-37906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692" kern="1200">
          <a:solidFill>
            <a:schemeClr val="tx1"/>
          </a:solidFill>
          <a:latin typeface="+mn-lt"/>
          <a:ea typeface="+mn-ea"/>
          <a:cs typeface="+mn-cs"/>
        </a:defRPr>
      </a:lvl2pPr>
      <a:lvl3pPr marL="1522123" indent="-30286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1753" indent="-30286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4pPr>
      <a:lvl5pPr marL="2741383" indent="-30286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58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64" indent="-304805" algn="l" defTabSz="12192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476" indent="-304805" algn="l" defTabSz="12192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088" indent="-304805" algn="l" defTabSz="12192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700" indent="-304805" algn="l" defTabSz="12192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13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24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35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47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59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71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82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94" algn="l" defTabSz="121922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7" descr="Covers Stripes 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185"/>
          <a:stretch>
            <a:fillRect/>
          </a:stretch>
        </p:blipFill>
        <p:spPr bwMode="auto">
          <a:xfrm>
            <a:off x="9049" y="686307"/>
            <a:ext cx="12207631" cy="62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754" y="178683"/>
            <a:ext cx="2032502" cy="35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4"/>
          <p:cNvSpPr txBox="1">
            <a:spLocks noChangeArrowheads="1"/>
          </p:cNvSpPr>
          <p:nvPr/>
        </p:nvSpPr>
        <p:spPr bwMode="auto">
          <a:xfrm>
            <a:off x="119336" y="188640"/>
            <a:ext cx="100207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1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1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1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ru-RU" sz="1800" b="1" dirty="0" smtClean="0">
                <a:solidFill>
                  <a:srgbClr val="FF0000"/>
                </a:solidFill>
                <a:latin typeface="Arial" charset="0"/>
              </a:rPr>
              <a:t>NEW!</a:t>
            </a:r>
            <a:r>
              <a:rPr lang="en-US" altLang="ru-RU" sz="1800" b="1" dirty="0" smtClean="0">
                <a:solidFill>
                  <a:srgbClr val="2B6030"/>
                </a:solidFill>
                <a:latin typeface="Arial" charset="0"/>
              </a:rPr>
              <a:t> </a:t>
            </a:r>
            <a:r>
              <a:rPr lang="ru-RU" altLang="ru-RU" sz="1800" b="1" dirty="0" smtClean="0">
                <a:solidFill>
                  <a:srgbClr val="2B6030"/>
                </a:solidFill>
                <a:latin typeface="Arial" charset="0"/>
              </a:rPr>
              <a:t>РЕФИНАНСИРОВАНИЕ </a:t>
            </a:r>
            <a:r>
              <a:rPr lang="ru-RU" altLang="ru-RU" sz="1800" b="1" dirty="0" smtClean="0">
                <a:solidFill>
                  <a:srgbClr val="2B6030"/>
                </a:solidFill>
                <a:latin typeface="Arial" charset="0"/>
              </a:rPr>
              <a:t>ИПОТЕЧНОГО КРЕДИТА НА СЕЛЬСКИХ ТЕРРИТОРИЯХ</a:t>
            </a:r>
            <a:endParaRPr lang="ru-RU" altLang="ru-RU" sz="1800" b="1" dirty="0">
              <a:solidFill>
                <a:srgbClr val="2B6030"/>
              </a:solidFill>
              <a:latin typeface="Arial" charset="0"/>
            </a:endParaRPr>
          </a:p>
        </p:txBody>
      </p:sp>
      <p:sp>
        <p:nvSpPr>
          <p:cNvPr id="37" name="Полилиния 26"/>
          <p:cNvSpPr/>
          <p:nvPr/>
        </p:nvSpPr>
        <p:spPr>
          <a:xfrm>
            <a:off x="380742" y="5906572"/>
            <a:ext cx="11676982" cy="762788"/>
          </a:xfrm>
          <a:prstGeom prst="roundRect">
            <a:avLst/>
          </a:prstGeom>
          <a:noFill/>
          <a:ln w="25400" cap="flat" cmpd="sng" algn="ctr">
            <a:noFill/>
            <a:prstDash val="dash"/>
          </a:ln>
          <a:effectLst/>
        </p:spPr>
        <p:txBody>
          <a:bodyPr spcFirstLastPara="0" vert="horz" wrap="square" lIns="76046" tIns="76046" rIns="76046" bIns="76046" numCol="1" spcCol="1270" anchor="ctr" anchorCtr="0">
            <a:noAutofit/>
          </a:bodyPr>
          <a:lstStyle/>
          <a:p>
            <a:pPr algn="just"/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*  ипотечный </a:t>
            </a:r>
            <a:r>
              <a:rPr lang="ru-RU" sz="105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кредит должен быть заключен между заемщиком/</a:t>
            </a:r>
            <a:r>
              <a:rPr lang="ru-RU" sz="105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созаемщиком</a:t>
            </a:r>
            <a:r>
              <a:rPr lang="ru-RU" sz="105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(при наличии) и 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АО </a:t>
            </a:r>
            <a:r>
              <a:rPr lang="ru-RU" sz="105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«ДОМ.РФ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»/одним из уполномоченных банков – 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АО 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</a:t>
            </a:r>
            <a:r>
              <a:rPr lang="ru-RU" sz="105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Россельхозбанк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», ПАО Сбербанк, АКБ «</a:t>
            </a:r>
            <a:r>
              <a:rPr lang="ru-RU" sz="105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Энергобанк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», РНКБ (ПАО), АК БАРС Банк, ПАО «Дальневосточный банк», Банк «Левобережный (ПАО), 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Банк 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«Центр-Инвест»</a:t>
            </a:r>
            <a:endParaRPr lang="ru-RU" sz="105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just"/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** </a:t>
            </a:r>
            <a:r>
              <a:rPr lang="ru-RU" sz="105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не более 90% (включительно) от стоимости приобретаемого (строящегося) объекта недвижимости, цены договора участия в долевом строительстве (договора уступки прав требования</a:t>
            </a:r>
            <a:r>
              <a:rPr lang="ru-RU" sz="105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ru-RU" sz="105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0742" y="819869"/>
            <a:ext cx="11676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Уважаемые партнеры!</a:t>
            </a:r>
          </a:p>
          <a:p>
            <a:endParaRPr lang="ru-RU" sz="12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14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АО «</a:t>
            </a:r>
            <a:r>
              <a:rPr lang="ru-RU" sz="1400" b="1" dirty="0" err="1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Россельхозбанк</a:t>
            </a:r>
            <a:r>
              <a:rPr lang="ru-RU" sz="14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 с </a:t>
            </a:r>
            <a:r>
              <a:rPr lang="ru-RU" sz="1400" b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27.10.2020</a:t>
            </a:r>
            <a:r>
              <a:rPr lang="ru-RU" sz="1400" b="1" dirty="0" smtClean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4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запускает уникальный продукт с государственной поддержкой - рефинансирование ипотечного кредита </a:t>
            </a:r>
            <a:r>
              <a:rPr lang="ru-RU" sz="1400" b="1" dirty="0" smtClean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на сельских территориях.</a:t>
            </a:r>
            <a:endParaRPr lang="ru-RU" sz="1400" b="1" dirty="0">
              <a:solidFill>
                <a:srgbClr val="245F3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14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Предлагаем Вашим клиентам воспользоваться данным предложением и снизить процентную ставку по действующему кредиту</a:t>
            </a:r>
            <a:r>
              <a:rPr lang="ru-RU" sz="1400" b="1" dirty="0" smtClean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*.</a:t>
            </a:r>
          </a:p>
          <a:p>
            <a:endParaRPr lang="ru-RU" sz="1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864134F2-F669-497A-84ED-0FADF2E95959}"/>
              </a:ext>
            </a:extLst>
          </p:cNvPr>
          <p:cNvCxnSpPr>
            <a:cxnSpLocks/>
          </p:cNvCxnSpPr>
          <p:nvPr/>
        </p:nvCxnSpPr>
        <p:spPr>
          <a:xfrm>
            <a:off x="246063" y="2276872"/>
            <a:ext cx="5603" cy="2736304"/>
          </a:xfrm>
          <a:prstGeom prst="line">
            <a:avLst/>
          </a:prstGeom>
          <a:noFill/>
          <a:ln w="6350" cap="flat" cmpd="sng" algn="ctr">
            <a:solidFill>
              <a:srgbClr val="5DA338"/>
            </a:solidFill>
            <a:prstDash val="solid"/>
            <a:miter lim="800000"/>
          </a:ln>
          <a:effectLst/>
        </p:spPr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868" y="2258346"/>
            <a:ext cx="4376388" cy="2970854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10669761" y="2294660"/>
            <a:ext cx="1331936" cy="1178352"/>
            <a:chOff x="7617931" y="1373630"/>
            <a:chExt cx="1580425" cy="1371600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7617931" y="1373630"/>
              <a:ext cx="1467889" cy="1371600"/>
              <a:chOff x="4768651" y="2627803"/>
              <a:chExt cx="1467889" cy="137160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4768651" y="2627803"/>
                <a:ext cx="1371600" cy="137160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Rectangle 122"/>
              <p:cNvSpPr>
                <a:spLocks noChangeArrowheads="1"/>
              </p:cNvSpPr>
              <p:nvPr/>
            </p:nvSpPr>
            <p:spPr bwMode="auto">
              <a:xfrm>
                <a:off x="4865971" y="2890082"/>
                <a:ext cx="1370569" cy="73606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/>
              <a:p>
                <a:pPr marL="0" lvl="1" defTabSz="871538">
                  <a:lnSpc>
                    <a:spcPct val="95000"/>
                  </a:lnSpc>
                  <a:spcAft>
                    <a:spcPts val="600"/>
                  </a:spcAft>
                  <a:buClr>
                    <a:srgbClr val="000000"/>
                  </a:buClr>
                  <a:buSzPct val="125000"/>
                  <a:defRPr/>
                </a:pPr>
                <a:r>
                  <a:rPr lang="ru-RU" sz="4300" b="1" spc="-1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ru-RU" sz="4300" b="1" kern="800" spc="-7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ru-RU" sz="4300" b="1" spc="-6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r>
                  <a:rPr lang="ru-RU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%</a:t>
                </a:r>
                <a:endParaRPr lang="ru-RU" sz="5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4768651" y="3481449"/>
                <a:ext cx="1377803" cy="378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5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годовых</a:t>
                </a:r>
                <a:endParaRPr lang="ru-RU" sz="1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4999321" y="2665903"/>
                <a:ext cx="933449" cy="3783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5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от</a:t>
                </a:r>
                <a:endParaRPr lang="ru-RU" sz="1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8752195" y="1798777"/>
              <a:ext cx="446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ru-RU" sz="14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66293" y="3485326"/>
            <a:ext cx="815065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рамках данного продукта можно рефинансировать ипотечный кредит, </a:t>
            </a:r>
            <a:r>
              <a:rPr lang="ru-RU" sz="14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выданный не ранее 01.01.2020 г</a:t>
            </a:r>
            <a:r>
              <a:rPr lang="ru-RU" sz="1400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на следующие цели</a:t>
            </a:r>
            <a:r>
              <a:rPr lang="ru-RU" sz="1400" dirty="0" smtClean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0" algn="just"/>
            <a:endParaRPr lang="ru-RU" sz="400" dirty="0">
              <a:solidFill>
                <a:srgbClr val="245F3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lvl="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Приобретение жилого помещения (квартира, новостройка, дом с земельным участком), расположенного на сельских территориях (сельских агломерациях);</a:t>
            </a:r>
          </a:p>
          <a:p>
            <a:pPr marL="285750" lvl="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Приобретение земельного участка, расположенного на сельских территориях (сельских агломерациях) и строительство на нем жилого дома;</a:t>
            </a:r>
          </a:p>
          <a:p>
            <a:pPr marL="285750" lvl="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Строительство жилого дома (создание объекта индивидуального жилищного строительства) на земельном участке, находящемся в собственности у заемщика на сельских территориях (сельских агломерациях).</a:t>
            </a:r>
          </a:p>
          <a:p>
            <a:pPr lvl="0" algn="just"/>
            <a:endParaRPr lang="ru-RU" sz="800" dirty="0">
              <a:solidFill>
                <a:prstClr val="black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6293" y="1916832"/>
            <a:ext cx="815065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Ключевые условия новой программы с льготной процентной ставкой</a:t>
            </a:r>
            <a:r>
              <a:rPr lang="ru-RU" sz="1400" dirty="0" smtClean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algn="just"/>
            <a:endParaRPr lang="ru-RU" sz="800" dirty="0">
              <a:solidFill>
                <a:srgbClr val="245F3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Минимальная ставка составляет </a:t>
            </a:r>
            <a:r>
              <a:rPr lang="ru-RU" sz="12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2,7 % годовых </a:t>
            </a:r>
          </a:p>
          <a:p>
            <a:pPr marL="28575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Срок действия рефинансируемого кредита – </a:t>
            </a:r>
            <a:r>
              <a:rPr lang="ru-RU" sz="12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от  1 мес.</a:t>
            </a:r>
          </a:p>
          <a:p>
            <a:pPr marL="28575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Максимальная сумма: </a:t>
            </a:r>
            <a:r>
              <a:rPr lang="ru-RU" sz="12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 млн. руб</a:t>
            </a:r>
            <a:r>
              <a:rPr lang="ru-RU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для жилых помещений, расположенных на сельских территориях (сельских агломерациях) Ленинградской области и субъектов Российской Федерации, входящих в состав Дальневосточного федерального округа; </a:t>
            </a:r>
            <a:r>
              <a:rPr lang="ru-RU" sz="12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 млн. руб.</a:t>
            </a:r>
            <a:r>
              <a:rPr lang="ru-RU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– в остальных регионах**</a:t>
            </a:r>
          </a:p>
          <a:p>
            <a:pPr marL="285750" indent="-285750" algn="just">
              <a:buClr>
                <a:srgbClr val="245F34"/>
              </a:buClr>
              <a:buFont typeface="Wingdings" panose="05000000000000000000" pitchFamily="2" charset="2"/>
              <a:buChar char="q"/>
            </a:pPr>
            <a:r>
              <a:rPr lang="ru-RU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Максимальный срок - </a:t>
            </a:r>
            <a:r>
              <a:rPr lang="ru-RU" sz="12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25 лет.</a:t>
            </a:r>
          </a:p>
          <a:p>
            <a:pPr algn="just"/>
            <a:endParaRPr lang="ru-RU" sz="1200" b="1" dirty="0">
              <a:solidFill>
                <a:srgbClr val="245F34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6293" y="5157192"/>
            <a:ext cx="1151896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dirty="0">
                <a:solidFill>
                  <a:srgbClr val="245F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Предлагаемые условия рефинансирования позволят Вашим клиентам существенно улучшить условия кредитования и уменьшить переплату</a:t>
            </a:r>
            <a:r>
              <a:rPr lang="ru-RU" sz="14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 algn="just"/>
            <a:endParaRPr lang="ru-RU" sz="500" dirty="0">
              <a:solidFill>
                <a:prstClr val="black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 algn="just"/>
            <a:r>
              <a:rPr lang="ru-RU" sz="12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Узнать подробности и подать заявку можно в любом отделении АО «</a:t>
            </a:r>
            <a:r>
              <a:rPr lang="ru-RU" sz="1200" dirty="0" err="1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Россельхозбанк</a:t>
            </a:r>
            <a:r>
              <a:rPr lang="ru-RU" sz="12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».          </a:t>
            </a:r>
            <a:endParaRPr lang="ru-RU" sz="1200" dirty="0">
              <a:solidFill>
                <a:prstClr val="black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82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8815</TotalTime>
  <Words>321</Words>
  <Application>Microsoft Office PowerPoint</Application>
  <PresentationFormat>Произвольный</PresentationFormat>
  <Paragraphs>25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Россельхозбанк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Иванов-Даль Андрей Михайлович</dc:creator>
  <cp:lastModifiedBy>Слободян Роман Анатольевич</cp:lastModifiedBy>
  <cp:revision>400</cp:revision>
  <cp:lastPrinted>2020-10-23T11:13:09Z</cp:lastPrinted>
  <dcterms:created xsi:type="dcterms:W3CDTF">2019-11-26T12:29:04Z</dcterms:created>
  <dcterms:modified xsi:type="dcterms:W3CDTF">2020-10-27T12:50:49Z</dcterms:modified>
</cp:coreProperties>
</file>