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14"/>
  </p:notesMasterIdLst>
  <p:handoutMasterIdLst>
    <p:handoutMasterId r:id="rId15"/>
  </p:handoutMasterIdLst>
  <p:sldIdLst>
    <p:sldId id="896" r:id="rId6"/>
    <p:sldId id="897" r:id="rId7"/>
    <p:sldId id="1202" r:id="rId8"/>
    <p:sldId id="1166" r:id="rId9"/>
    <p:sldId id="1170" r:id="rId10"/>
    <p:sldId id="904" r:id="rId11"/>
    <p:sldId id="1572" r:id="rId12"/>
    <p:sldId id="1587" r:id="rId13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531" y="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40"/>
      <c:rotY val="240"/>
      <c:perspective val="10"/>
    </c:view3D>
    <c:plotArea>
      <c:layout>
        <c:manualLayout>
          <c:layoutTarget val="inner"/>
          <c:xMode val="edge"/>
          <c:yMode val="edge"/>
          <c:x val="1.4118801614635443E-4"/>
          <c:y val="0"/>
          <c:w val="0.99057616839669516"/>
          <c:h val="1"/>
        </c:manualLayout>
      </c:layout>
      <c:pie3DChart>
        <c:varyColors val="1"/>
        <c:ser>
          <c:idx val="0"/>
          <c:order val="0"/>
          <c:explosion val="25"/>
          <c:dLbls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29.498135731294646</c:v>
                </c:pt>
                <c:pt idx="1">
                  <c:v>47.069651585411705</c:v>
                </c:pt>
                <c:pt idx="2">
                  <c:v>20.125485649830804</c:v>
                </c:pt>
                <c:pt idx="3">
                  <c:v>0.94936708860759478</c:v>
                </c:pt>
                <c:pt idx="4">
                  <c:v>2.357359944855244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797075457224329E-2"/>
          <c:y val="4.5117725937428153E-2"/>
          <c:w val="0.93841072332351083"/>
          <c:h val="0.79921255519412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9246759178433437E-2"/>
                  <c:y val="-5.46880449975842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28 848,6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046271754637491E-2"/>
                  <c:y val="-5.46880449975842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29 862,4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30 415,5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28122.9</c:v>
                </c:pt>
                <c:pt idx="1">
                  <c:v>29253.200000000001</c:v>
                </c:pt>
                <c:pt idx="2">
                  <c:v>29601.599999999995</c:v>
                </c:pt>
              </c:numCache>
            </c:numRef>
          </c:val>
        </c:ser>
        <c:shape val="box"/>
        <c:axId val="133311872"/>
        <c:axId val="133313664"/>
        <c:axId val="0"/>
      </c:bar3DChart>
      <c:catAx>
        <c:axId val="133311872"/>
        <c:scaling>
          <c:orientation val="minMax"/>
        </c:scaling>
        <c:axPos val="b"/>
        <c:numFmt formatCode="General" sourceLinked="1"/>
        <c:tickLblPos val="nextTo"/>
        <c:crossAx val="133313664"/>
        <c:crosses val="autoZero"/>
        <c:auto val="1"/>
        <c:lblAlgn val="ctr"/>
        <c:lblOffset val="100"/>
      </c:catAx>
      <c:valAx>
        <c:axId val="133313664"/>
        <c:scaling>
          <c:orientation val="minMax"/>
        </c:scaling>
        <c:delete val="1"/>
        <c:axPos val="l"/>
        <c:numFmt formatCode="0.0" sourceLinked="1"/>
        <c:tickLblPos val="none"/>
        <c:crossAx val="133311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 custLinFactNeighborX="996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8C85F28-1B1D-4359-A154-ED450679EC47}" type="presOf" srcId="{BE907F90-9D92-45A1-94F8-1DCBD5B9715F}" destId="{272D07C4-E4A0-4649-AFF9-320ECA914488}" srcOrd="1" destOrd="0" presId="urn:microsoft.com/office/officeart/2005/8/layout/hList7"/>
    <dgm:cxn modelId="{712029C1-EF2D-479C-B456-69290C1C58F5}" type="presOf" srcId="{971F98B7-9F0E-4CBF-9E52-F758B7AF539C}" destId="{DD65257D-0571-4E29-A9BE-119458095260}" srcOrd="1" destOrd="0" presId="urn:microsoft.com/office/officeart/2005/8/layout/hList7"/>
    <dgm:cxn modelId="{19B7C5E6-1D5C-4846-A0E0-B01977A3C3D3}" type="presOf" srcId="{BE907F90-9D92-45A1-94F8-1DCBD5B9715F}" destId="{14E9E240-14D8-48CE-A8EF-4C26DD964D0B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4B31CC8-2AFF-473F-8960-1A661774B261}" type="presOf" srcId="{914D76AC-028B-4257-BED1-2C2263772DDA}" destId="{E32018F6-38F3-4F68-9FD0-50FD7BED2859}" srcOrd="0" destOrd="0" presId="urn:microsoft.com/office/officeart/2005/8/layout/hList7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"/>
    <dgm:cxn modelId="{2EDF6D89-4AFF-415B-9A05-F260E1C575A7}" type="presOf" srcId="{10CEFBB7-6C13-42BB-A72E-9CE8C4450081}" destId="{2124DCEB-EDBD-415D-8E06-ED092037E12A}" srcOrd="1" destOrd="0" presId="urn:microsoft.com/office/officeart/2005/8/layout/hList7"/>
    <dgm:cxn modelId="{8EF4490E-E82E-4D9A-BAD1-1DE69CDD11E1}" type="presOf" srcId="{BFE45829-723F-4E4D-9831-F195998B70F6}" destId="{D73F7537-DE83-45D9-AFD1-908328D4D97E}" srcOrd="0" destOrd="0" presId="urn:microsoft.com/office/officeart/2005/8/layout/hList7"/>
    <dgm:cxn modelId="{C53F01F9-0D35-4B3C-9C22-0C01B3BF8D2B}" type="presOf" srcId="{39C6AF87-AFF4-4988-9CE4-58C3DFCADBFC}" destId="{01196D70-DB24-4DDC-9CF1-7DC9DF8BCFAE}" srcOrd="0" destOrd="0" presId="urn:microsoft.com/office/officeart/2005/8/layout/hList7"/>
    <dgm:cxn modelId="{2B93680C-0B95-4792-A433-47E8D5550E4D}" type="presOf" srcId="{F0351681-504B-468A-A43A-35239C443A97}" destId="{01B5A3FF-8112-48C6-9524-2594DAB99429}" srcOrd="0" destOrd="0" presId="urn:microsoft.com/office/officeart/2005/8/layout/hList7"/>
    <dgm:cxn modelId="{C928E7E6-0BF8-4F71-A9FC-BBD38D226D7F}" type="presOf" srcId="{10CEFBB7-6C13-42BB-A72E-9CE8C4450081}" destId="{05BE1EB1-E929-4EA6-B09B-AEAAF45A936A}" srcOrd="0" destOrd="0" presId="urn:microsoft.com/office/officeart/2005/8/layout/hList7"/>
    <dgm:cxn modelId="{E84559F1-6B22-4E91-BE1D-DF98088BDC6D}" type="presOf" srcId="{BFE45829-723F-4E4D-9831-F195998B70F6}" destId="{A490A214-21F9-4C52-8E3B-F3A359B01D89}" srcOrd="1" destOrd="0" presId="urn:microsoft.com/office/officeart/2005/8/layout/hList7"/>
    <dgm:cxn modelId="{28332E5F-80B5-4696-9341-FC12E92E475F}" type="presOf" srcId="{7D9F30EA-5AAD-4B4D-9B37-1898C8B1B1C4}" destId="{D7F1AC36-BB02-40D3-9EAC-6004F15E8D99}" srcOrd="0" destOrd="0" presId="urn:microsoft.com/office/officeart/2005/8/layout/hList7"/>
    <dgm:cxn modelId="{A94C93C9-3529-469B-AE7A-BC6F9394CE20}" type="presOf" srcId="{E1C31608-5158-4EC9-9C62-26BAAF099A48}" destId="{D893FC16-622A-4AA0-9276-3766E5F1AA15}" srcOrd="0" destOrd="0" presId="urn:microsoft.com/office/officeart/2005/8/layout/hList7"/>
    <dgm:cxn modelId="{BECFD384-8F7B-4534-81E9-340819B50C3E}" type="presOf" srcId="{23A35882-F850-44CF-BF7E-76DE9BF961FC}" destId="{477DEABC-75F1-441E-8920-4A84FA5ED8C1}" srcOrd="0" destOrd="0" presId="urn:microsoft.com/office/officeart/2005/8/layout/hList7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C50F168-71C7-4F70-A20E-91E981BE1C77}" type="presOf" srcId="{971F98B7-9F0E-4CBF-9E52-F758B7AF539C}" destId="{A6261845-6FEC-4FCD-A320-DB13C9B75A59}" srcOrd="0" destOrd="0" presId="urn:microsoft.com/office/officeart/2005/8/layout/hList7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7490DAFB-93DA-44B9-BBD3-38D6D16B7F6F}" type="presParOf" srcId="{D7F1AC36-BB02-40D3-9EAC-6004F15E8D99}" destId="{9132C0C5-E5AF-4E5E-918C-A1BB430E7228}" srcOrd="0" destOrd="0" presId="urn:microsoft.com/office/officeart/2005/8/layout/hList7"/>
    <dgm:cxn modelId="{2330DF9C-2316-46B6-ABAF-5577EA7E8F36}" type="presParOf" srcId="{D7F1AC36-BB02-40D3-9EAC-6004F15E8D99}" destId="{AC9FC888-4E7D-41D5-BF8D-099DDFB49032}" srcOrd="1" destOrd="0" presId="urn:microsoft.com/office/officeart/2005/8/layout/hList7"/>
    <dgm:cxn modelId="{71FD7EB5-4DC3-4F6E-BEB5-96D1EE19D038}" type="presParOf" srcId="{AC9FC888-4E7D-41D5-BF8D-099DDFB49032}" destId="{3B03A404-6FA8-44DF-BD0D-938BEE92A850}" srcOrd="0" destOrd="0" presId="urn:microsoft.com/office/officeart/2005/8/layout/hList7"/>
    <dgm:cxn modelId="{31DAF820-B20E-4F63-9612-DF869FEFC19C}" type="presParOf" srcId="{3B03A404-6FA8-44DF-BD0D-938BEE92A850}" destId="{D73F7537-DE83-45D9-AFD1-908328D4D97E}" srcOrd="0" destOrd="0" presId="urn:microsoft.com/office/officeart/2005/8/layout/hList7"/>
    <dgm:cxn modelId="{AFAF7F09-D32B-47A1-AE58-66C7ADF6A42F}" type="presParOf" srcId="{3B03A404-6FA8-44DF-BD0D-938BEE92A850}" destId="{A490A214-21F9-4C52-8E3B-F3A359B01D89}" srcOrd="1" destOrd="0" presId="urn:microsoft.com/office/officeart/2005/8/layout/hList7"/>
    <dgm:cxn modelId="{30A85EA7-204F-49A9-AC45-4A7AFCB53E1E}" type="presParOf" srcId="{3B03A404-6FA8-44DF-BD0D-938BEE92A850}" destId="{8FADFE9E-A8A8-41F1-B358-A7A11B6B47E1}" srcOrd="2" destOrd="0" presId="urn:microsoft.com/office/officeart/2005/8/layout/hList7"/>
    <dgm:cxn modelId="{F8E9B565-19DF-4B89-A80A-588534B4427C}" type="presParOf" srcId="{3B03A404-6FA8-44DF-BD0D-938BEE92A850}" destId="{79E796B1-3ABE-4958-A470-95B84B3BA8FB}" srcOrd="3" destOrd="0" presId="urn:microsoft.com/office/officeart/2005/8/layout/hList7"/>
    <dgm:cxn modelId="{1BC20F05-2744-403F-9DCA-3FE1D0E72E53}" type="presParOf" srcId="{AC9FC888-4E7D-41D5-BF8D-099DDFB49032}" destId="{E32018F6-38F3-4F68-9FD0-50FD7BED2859}" srcOrd="1" destOrd="0" presId="urn:microsoft.com/office/officeart/2005/8/layout/hList7"/>
    <dgm:cxn modelId="{70CC908D-DC1E-4F9E-8712-FD7FF1D1E269}" type="presParOf" srcId="{AC9FC888-4E7D-41D5-BF8D-099DDFB49032}" destId="{A7D5A4F7-F72A-48AE-87CD-6C7027652D6C}" srcOrd="2" destOrd="0" presId="urn:microsoft.com/office/officeart/2005/8/layout/hList7"/>
    <dgm:cxn modelId="{858FBB4B-E182-4D76-A2B0-B3D60B6E80A4}" type="presParOf" srcId="{A7D5A4F7-F72A-48AE-87CD-6C7027652D6C}" destId="{01B5A3FF-8112-48C6-9524-2594DAB99429}" srcOrd="0" destOrd="0" presId="urn:microsoft.com/office/officeart/2005/8/layout/hList7"/>
    <dgm:cxn modelId="{392A8DC1-F54D-4EA6-BA42-C60466EDEEA2}" type="presParOf" srcId="{A7D5A4F7-F72A-48AE-87CD-6C7027652D6C}" destId="{BD834AB3-FAFF-4D74-B8D8-881F0EC6B9AD}" srcOrd="1" destOrd="0" presId="urn:microsoft.com/office/officeart/2005/8/layout/hList7"/>
    <dgm:cxn modelId="{8579870A-5A3D-4B5C-8578-274AB1763814}" type="presParOf" srcId="{A7D5A4F7-F72A-48AE-87CD-6C7027652D6C}" destId="{C8F3C681-2C9B-4653-BE31-D8B25A2AB7FA}" srcOrd="2" destOrd="0" presId="urn:microsoft.com/office/officeart/2005/8/layout/hList7"/>
    <dgm:cxn modelId="{62E27507-9E50-4F10-B235-00C5DA87D08A}" type="presParOf" srcId="{A7D5A4F7-F72A-48AE-87CD-6C7027652D6C}" destId="{E6379D24-0F7F-4C89-AA74-40B94EA75227}" srcOrd="3" destOrd="0" presId="urn:microsoft.com/office/officeart/2005/8/layout/hList7"/>
    <dgm:cxn modelId="{6CB72C0D-C1ED-4FAB-9682-125F467E8438}" type="presParOf" srcId="{AC9FC888-4E7D-41D5-BF8D-099DDFB49032}" destId="{D893FC16-622A-4AA0-9276-3766E5F1AA15}" srcOrd="3" destOrd="0" presId="urn:microsoft.com/office/officeart/2005/8/layout/hList7"/>
    <dgm:cxn modelId="{DA8A3AA9-D4C1-42B1-9DD3-228A430DBB5C}" type="presParOf" srcId="{AC9FC888-4E7D-41D5-BF8D-099DDFB49032}" destId="{E23B2BA9-1C97-483A-B23A-3ED1FDCF116F}" srcOrd="4" destOrd="0" presId="urn:microsoft.com/office/officeart/2005/8/layout/hList7"/>
    <dgm:cxn modelId="{5143CA4A-0AB1-449E-96F4-78C7B15A69A1}" type="presParOf" srcId="{E23B2BA9-1C97-483A-B23A-3ED1FDCF116F}" destId="{A6261845-6FEC-4FCD-A320-DB13C9B75A59}" srcOrd="0" destOrd="0" presId="urn:microsoft.com/office/officeart/2005/8/layout/hList7"/>
    <dgm:cxn modelId="{FDAF407B-E92A-49B1-8276-CCFF4970BD4E}" type="presParOf" srcId="{E23B2BA9-1C97-483A-B23A-3ED1FDCF116F}" destId="{DD65257D-0571-4E29-A9BE-119458095260}" srcOrd="1" destOrd="0" presId="urn:microsoft.com/office/officeart/2005/8/layout/hList7"/>
    <dgm:cxn modelId="{224A3C23-5425-481E-9DA4-1E059C0E10F3}" type="presParOf" srcId="{E23B2BA9-1C97-483A-B23A-3ED1FDCF116F}" destId="{6F608111-633B-4C1F-8C5C-7AB01EEC5F6A}" srcOrd="2" destOrd="0" presId="urn:microsoft.com/office/officeart/2005/8/layout/hList7"/>
    <dgm:cxn modelId="{5E07B4F1-D2EB-4638-A78F-D6D97B842EC4}" type="presParOf" srcId="{E23B2BA9-1C97-483A-B23A-3ED1FDCF116F}" destId="{59BCE99C-652C-4BAC-91C1-A60B797A8CEA}" srcOrd="3" destOrd="0" presId="urn:microsoft.com/office/officeart/2005/8/layout/hList7"/>
    <dgm:cxn modelId="{6CE61ED5-9E63-4976-A680-CEF74EAA551E}" type="presParOf" srcId="{AC9FC888-4E7D-41D5-BF8D-099DDFB49032}" destId="{01196D70-DB24-4DDC-9CF1-7DC9DF8BCFAE}" srcOrd="5" destOrd="0" presId="urn:microsoft.com/office/officeart/2005/8/layout/hList7"/>
    <dgm:cxn modelId="{99AD1DF2-EFEF-4DCE-9CAB-F61329EC0130}" type="presParOf" srcId="{AC9FC888-4E7D-41D5-BF8D-099DDFB49032}" destId="{F3842D31-BF1C-4BCF-9C67-BBB3314ABE68}" srcOrd="6" destOrd="0" presId="urn:microsoft.com/office/officeart/2005/8/layout/hList7"/>
    <dgm:cxn modelId="{D89D6C55-EC74-4B35-85CD-A8FE31901BEE}" type="presParOf" srcId="{F3842D31-BF1C-4BCF-9C67-BBB3314ABE68}" destId="{05BE1EB1-E929-4EA6-B09B-AEAAF45A936A}" srcOrd="0" destOrd="0" presId="urn:microsoft.com/office/officeart/2005/8/layout/hList7"/>
    <dgm:cxn modelId="{2708AA14-A1E9-4DC2-AEE3-DCDB0CEFEB29}" type="presParOf" srcId="{F3842D31-BF1C-4BCF-9C67-BBB3314ABE68}" destId="{2124DCEB-EDBD-415D-8E06-ED092037E12A}" srcOrd="1" destOrd="0" presId="urn:microsoft.com/office/officeart/2005/8/layout/hList7"/>
    <dgm:cxn modelId="{B40A9C95-6690-4D51-BD7B-0C2AFD0CBE79}" type="presParOf" srcId="{F3842D31-BF1C-4BCF-9C67-BBB3314ABE68}" destId="{76C6886E-6BD9-42B7-9C7E-82FEC5D3C11D}" srcOrd="2" destOrd="0" presId="urn:microsoft.com/office/officeart/2005/8/layout/hList7"/>
    <dgm:cxn modelId="{DA915442-A529-44EC-9F83-E4A16A5332C4}" type="presParOf" srcId="{F3842D31-BF1C-4BCF-9C67-BBB3314ABE68}" destId="{2A289877-5F19-4A19-A468-00B4EBF5943F}" srcOrd="3" destOrd="0" presId="urn:microsoft.com/office/officeart/2005/8/layout/hList7"/>
    <dgm:cxn modelId="{E7163779-7A41-4DD7-B20D-2FDB3E9C5A01}" type="presParOf" srcId="{AC9FC888-4E7D-41D5-BF8D-099DDFB49032}" destId="{477DEABC-75F1-441E-8920-4A84FA5ED8C1}" srcOrd="7" destOrd="0" presId="urn:microsoft.com/office/officeart/2005/8/layout/hList7"/>
    <dgm:cxn modelId="{4FFA89E1-7237-416D-99FA-84A88573E60C}" type="presParOf" srcId="{AC9FC888-4E7D-41D5-BF8D-099DDFB49032}" destId="{A10443EA-0A22-4998-85A4-5FC07C4410A8}" srcOrd="8" destOrd="0" presId="urn:microsoft.com/office/officeart/2005/8/layout/hList7"/>
    <dgm:cxn modelId="{0066BFF3-F093-40DD-9CB0-2E1F88BC4BDD}" type="presParOf" srcId="{A10443EA-0A22-4998-85A4-5FC07C4410A8}" destId="{14E9E240-14D8-48CE-A8EF-4C26DD964D0B}" srcOrd="0" destOrd="0" presId="urn:microsoft.com/office/officeart/2005/8/layout/hList7"/>
    <dgm:cxn modelId="{6E4CF5A1-8641-44A1-94D8-F9F6B879B457}" type="presParOf" srcId="{A10443EA-0A22-4998-85A4-5FC07C4410A8}" destId="{272D07C4-E4A0-4649-AFF9-320ECA914488}" srcOrd="1" destOrd="0" presId="urn:microsoft.com/office/officeart/2005/8/layout/hList7"/>
    <dgm:cxn modelId="{AC3398A2-F33E-476D-9A5A-C12609378213}" type="presParOf" srcId="{A10443EA-0A22-4998-85A4-5FC07C4410A8}" destId="{C7AF8028-0A1F-4B6B-BA86-08AA83130861}" srcOrd="2" destOrd="0" presId="urn:microsoft.com/office/officeart/2005/8/layout/hList7"/>
    <dgm:cxn modelId="{EC5A2E26-9E5D-4A7D-9038-AC749664F705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907698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907698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19.02.2019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19.02.2019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endParaRPr lang="ru-RU" sz="4500" b="1" i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(утвержден Решением Собрания Депутатов Щепкинского сельского поселения от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26.12.2018 №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102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)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32656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Щепкинского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плановый период 2020 и 2021 годов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8" descr="https://images.vector-images.com/61/axayski_rayon_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88232" cy="357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24128" y="260648"/>
            <a:ext cx="3168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Щепкинское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Щепкинского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2019-2021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Щепкинского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2019-2021 годы 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Щепкинского сельского поселения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2708920"/>
            <a:ext cx="8964488" cy="201622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юджета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Щепкинского сельского поселения Аксайского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" name="Picture 8" descr="https://images.vector-images.com/61/axayski_rayon_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6632"/>
            <a:ext cx="2939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2736304" cy="25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Основными задачами бюджетной политики Щепкинского сельского поселения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539552" y="1700808"/>
            <a:ext cx="7632848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и сбалансированности</a:t>
            </a:r>
          </a:p>
          <a:p>
            <a:pPr lvl="0"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бюджетной системы</a:t>
            </a:r>
          </a:p>
          <a:p>
            <a:endParaRPr lang="en-US" sz="22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40352" y="1628800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08920"/>
            <a:ext cx="7740352" cy="1008112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6296" y="2708920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708920"/>
            <a:ext cx="64807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и открытости бюджетного процесса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717032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020272" y="3717032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39552" y="3717032"/>
            <a:ext cx="705678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финансовых возможностей Щепкинского сельского поселения ключевым направлениям развития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Щепкинское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539552" y="4869160"/>
            <a:ext cx="7776864" cy="936104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596336" y="4797152"/>
            <a:ext cx="1152128" cy="1224136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9552" y="486916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5805264"/>
            <a:ext cx="7920880" cy="93610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бюджетной политики, </a:t>
            </a:r>
          </a:p>
          <a:p>
            <a:pPr lvl="0"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за счет роста эффективности бюджетных расходов</a:t>
            </a:r>
          </a:p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7956376" y="5733256"/>
            <a:ext cx="1187624" cy="112474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1" name="Picture 8" descr="https://images.vector-images.com/61/axayski_rayon_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6632"/>
            <a:ext cx="2939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юджет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2020 и 2021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12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Щепкинское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8" descr="https://images.vector-images.com/61/axayski_rayon_co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16632"/>
            <a:ext cx="2939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Щепкинского сельского поселения Аксайского района 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12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Щепкинское</a:t>
            </a: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</a:t>
                      </a: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763,3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</a:t>
                      </a: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885,9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</a:t>
                      </a: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784,9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1 231,0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1 263,0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1 269,4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28 848,6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</a:t>
                      </a: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862,4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30 415,5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2 084,8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976,5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1 630,6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9" name="Picture 8" descr="https://images.vector-images.com/61/axayski_rayon_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6632"/>
            <a:ext cx="2939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dirty="0" smtClean="0">
                <a:solidFill>
                  <a:srgbClr val="182C4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Доходы бюджета Щепкинского сельского поселения </a:t>
            </a:r>
            <a:br>
              <a:rPr lang="ru-RU" sz="2800" b="1" dirty="0" smtClean="0">
                <a:solidFill>
                  <a:srgbClr val="182C4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rgbClr val="182C4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2019 – 2021 годы</a:t>
            </a:r>
            <a:endParaRPr lang="ru-RU" sz="25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60648"/>
            <a:ext cx="3456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Щепкинское</a:t>
            </a: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" name="Picture 8" descr="https://images.vector-images.com/61/axayski_rayon_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6632"/>
            <a:ext cx="2939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7" y="1844821"/>
          <a:ext cx="8280921" cy="448575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49803"/>
                <a:gridCol w="1526150"/>
                <a:gridCol w="1495722"/>
                <a:gridCol w="1409246"/>
              </a:tblGrid>
              <a:tr h="36004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</a:tr>
              <a:tr h="39684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ДОХОДЫ, всего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26 763,8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27 885,9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28 784,9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</a:tr>
              <a:tr h="3968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Налоговые доходы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24 930,9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25 997,6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26 878,1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</a:tr>
              <a:tr h="3968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земельный налог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12 018,2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12 018,2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12 018,2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</a:tr>
              <a:tr h="70211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 физических лиц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5 138,6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6 009,2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6 879,7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</a:tr>
              <a:tr h="66193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7 531,7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7 718,6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7 718,6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</a:tr>
              <a:tr h="70211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единый сельскохозяйственный налог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242,4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251,6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261,6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</a:tr>
              <a:tr h="3968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Неналоговые доходы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601,9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625,3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637,4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</a:tr>
              <a:tr h="3968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Безвозмездные поступления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1 231,0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1 263,0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1 269,4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467544" y="1628800"/>
          <a:ext cx="828092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Щепкинского СЕЛЬСКОГО ПОСЕЛЕНИЯ Аксайского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Щепкинское</a:t>
            </a: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8" name="Picture 8" descr="https://images.vector-images.com/61/axayski_rayon_co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6632"/>
            <a:ext cx="2939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1" y="1556792"/>
          <a:ext cx="5400599" cy="41706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4262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5935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9 809,0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10 611,5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11 318,3</a:t>
                      </a:r>
                      <a:endParaRPr lang="ru-RU" sz="1200" b="1" i="1" dirty="0"/>
                    </a:p>
                  </a:txBody>
                  <a:tcPr/>
                </a:tc>
              </a:tr>
              <a:tr h="426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208,2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209,2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215,6</a:t>
                      </a:r>
                      <a:endParaRPr lang="ru-RU" sz="1200" b="1" i="1" dirty="0"/>
                    </a:p>
                  </a:txBody>
                  <a:tcPr/>
                </a:tc>
              </a:tr>
              <a:tr h="426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424,1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50,0</a:t>
                      </a:r>
                      <a:endParaRPr lang="ru-RU" sz="1200" b="1" i="1" dirty="0"/>
                    </a:p>
                  </a:txBody>
                  <a:tcPr/>
                </a:tc>
              </a:tr>
              <a:tr h="426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890,0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</a:t>
                      </a:r>
                      <a:r>
                        <a:rPr lang="ru-RU" sz="1200" b="1" i="1" baseline="0" dirty="0" smtClean="0"/>
                        <a:t> 353,6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1 353,6</a:t>
                      </a:r>
                      <a:endParaRPr lang="ru-RU" sz="1200" b="1" i="1" dirty="0"/>
                    </a:p>
                  </a:txBody>
                  <a:tcPr/>
                </a:tc>
              </a:tr>
              <a:tr h="5935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</a:t>
                      </a:r>
                      <a:r>
                        <a:rPr lang="ru-RU" sz="1200" b="1" i="1" baseline="0" dirty="0" smtClean="0"/>
                        <a:t> 390,9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</a:t>
                      </a:r>
                      <a:r>
                        <a:rPr lang="ru-RU" sz="1200" b="1" i="1" baseline="0" dirty="0" smtClean="0"/>
                        <a:t> 175,7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3 015,6</a:t>
                      </a:r>
                      <a:endParaRPr lang="ru-RU" sz="1200" b="1" i="1" dirty="0"/>
                    </a:p>
                  </a:txBody>
                  <a:tcPr/>
                </a:tc>
              </a:tr>
              <a:tr h="426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</a:tr>
              <a:tr h="426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 </a:t>
                      </a:r>
                      <a:r>
                        <a:rPr lang="ru-RU" sz="1200" b="1" i="1" dirty="0" smtClean="0"/>
                        <a:t>775,0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 </a:t>
                      </a:r>
                      <a:r>
                        <a:rPr lang="ru-RU" sz="1200" b="1" i="1" dirty="0" smtClean="0"/>
                        <a:t>111,0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 </a:t>
                      </a:r>
                      <a:r>
                        <a:rPr lang="ru-RU" sz="1200" b="1" i="1" dirty="0" smtClean="0"/>
                        <a:t>111,0</a:t>
                      </a:r>
                      <a:endParaRPr lang="ru-RU" sz="1200" b="1" i="1" dirty="0"/>
                    </a:p>
                  </a:txBody>
                  <a:tcPr/>
                </a:tc>
              </a:tr>
              <a:tr h="426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341,4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341,4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341,4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0112" y="260648"/>
            <a:ext cx="3168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Щепкинское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4048" y="1916832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8" descr="https://images.vector-images.com/61/axayski_rayon_c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6632"/>
            <a:ext cx="2939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17754</TotalTime>
  <Words>437</Words>
  <Application>Microsoft Office PowerPoint</Application>
  <PresentationFormat>Экран (4:3)</PresentationFormat>
  <Paragraphs>152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10195094</vt:lpstr>
      <vt:lpstr>Городская</vt:lpstr>
      <vt:lpstr>3_Городская</vt:lpstr>
      <vt:lpstr>4_Городская</vt:lpstr>
      <vt:lpstr>19_Городская</vt:lpstr>
      <vt:lpstr>Слайд 1</vt:lpstr>
      <vt:lpstr>Слайд 2</vt:lpstr>
      <vt:lpstr>Слайд 3</vt:lpstr>
      <vt:lpstr>Бюджет на 2019 год  и на плановый период 2020 и 2021 годов  </vt:lpstr>
      <vt:lpstr>Основные характеристики бюджета Щепкинского сельского поселения Аксайского района на 2019-2021 годы</vt:lpstr>
      <vt:lpstr> Доходы бюджета Щепкинского сельского поселения  на 2019 – 2021 годы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1843</cp:revision>
  <dcterms:created xsi:type="dcterms:W3CDTF">2011-10-21T12:19:44Z</dcterms:created>
  <dcterms:modified xsi:type="dcterms:W3CDTF">2019-02-19T08:44:44Z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